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0" r:id="rId2"/>
    <p:sldId id="552" r:id="rId3"/>
    <p:sldId id="553" r:id="rId4"/>
    <p:sldId id="554" r:id="rId5"/>
    <p:sldId id="558" r:id="rId6"/>
    <p:sldId id="555" r:id="rId7"/>
    <p:sldId id="543" r:id="rId8"/>
    <p:sldId id="548" r:id="rId9"/>
    <p:sldId id="517" r:id="rId10"/>
    <p:sldId id="559" r:id="rId11"/>
    <p:sldId id="560" r:id="rId12"/>
    <p:sldId id="538" r:id="rId13"/>
    <p:sldId id="529" r:id="rId14"/>
    <p:sldId id="562" r:id="rId15"/>
    <p:sldId id="549" r:id="rId16"/>
    <p:sldId id="563" r:id="rId17"/>
    <p:sldId id="564" r:id="rId18"/>
    <p:sldId id="557" r:id="rId19"/>
    <p:sldId id="528" r:id="rId20"/>
    <p:sldId id="566" r:id="rId21"/>
    <p:sldId id="547" r:id="rId22"/>
    <p:sldId id="556" r:id="rId23"/>
    <p:sldId id="544" r:id="rId24"/>
    <p:sldId id="545" r:id="rId25"/>
  </p:sldIdLst>
  <p:sldSz cx="12188825"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7DC837"/>
    <a:srgbClr val="69717A"/>
    <a:srgbClr val="666666"/>
    <a:srgbClr val="808000"/>
    <a:srgbClr val="333300"/>
    <a:srgbClr val="0066CC"/>
    <a:srgbClr val="800000"/>
    <a:srgbClr val="CC9900"/>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79" autoAdjust="0"/>
    <p:restoredTop sz="94010" autoAdjust="0"/>
  </p:normalViewPr>
  <p:slideViewPr>
    <p:cSldViewPr>
      <p:cViewPr varScale="1">
        <p:scale>
          <a:sx n="78" d="100"/>
          <a:sy n="78" d="100"/>
        </p:scale>
        <p:origin x="590" y="72"/>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43.48597" units="1/cm"/>
          <inkml:channelProperty channel="Y" name="resolution" value="28.34646" units="1/cm"/>
          <inkml:channelProperty channel="T" name="resolution" value="1" units="1/dev"/>
        </inkml:channelProperties>
      </inkml:inkSource>
      <inkml:timestamp xml:id="ts0" timeString="2020-04-03T07:11:41.583"/>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0 395 0,'28'-29'78,"29"1"-78,-1 28 15,-27 0 1,55-28 0,-27 28-1,-29 0-15,28 0 16,1-28-16,-1 0 15,1 28 1,-29 0-16,28 0 16,29-29-16,-29 29 15,1 0-15,28 0 16,27 0-16,-55 0 15,56 0-15,-57 0 16,29 0-16,28 0 16,-29 0-16,1 0 15,-28 0-15,55 0 16,-83 0-16,27 0 15,1 0-15,55-28 16,-83 28-16,55 0 16,-27 0-16,27 0 15,-27 0-15,-1 0 16,29 0-16,0 0 15,56 0-15,-57 0 16,29 0 0,-28 0-16,0 0 15,-1 0-15,29 0 16,-28 0-16,-29 0 15,29 0-15,-29 0 16,29 0-16,-28 0 16,-1 0-16,-28 0 15,57-28-15,-57 28 16,0 0-1,29-28 1,-29 28 124,0 0-140,-28-29 16,28 1 0,1 28 15,-1 0 0,0 0-31,0 0 16,1 0-1,-1 0-15,-28 0 16,28 0-16,0 0 15,0 0 1,1 0-16,-1 0 16,0 0-16,0 0 15,-28 0-15,29 0 16,-1 0-16,0 0 15,0 0-15,0 0 32,1 0-17,-1 0-15,-28 0 16,85-28-16,-57 28 15,0 0-15,0 0 16,0 0 0,1 0-1,-1 0 1,0 0-1,-28 0-15,28 0 16,1 0 15,-1 0-31,0 0 47,28-28-31,-27 0-16,-1 28 187,-28 28-156,0 0-15,0 0-1,0 29-15,0-29 16,0-28-16,0 28 15,0 0 1,0 1-16,0-1 31,0 0-31,0 0 16,0 0-1,0-28 1,0 29-16,-28-29 468,-1 0-452,1 0-16</inkml:trace>
</inkml:ink>
</file>

<file path=ppt/ink/ink2.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43.48597" units="1/cm"/>
          <inkml:channelProperty channel="Y" name="resolution" value="28.34646" units="1/cm"/>
          <inkml:channelProperty channel="T" name="resolution" value="1" units="1/dev"/>
        </inkml:channelProperties>
      </inkml:inkSource>
      <inkml:timestamp xml:id="ts0" timeString="2020-04-03T07:11:51.111"/>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0 252 0,'0'-28'78,"0"0"-46,0 0-17,28-1 1,-28 29-1,29 0 17,27-28-17,-28 0-15,0 28 16,1 0-1,55-28-15,-55 28 32,-1 0-32,-28 0 15,56 0-15,1 0 16,-1 0-16,1 0 15,-29 0-15,28 0 16,-28 0-16,29 0 16,-29 0-16,0 0 15,1 0-15,27 0 16,-28 0-16,0 0 15,1 0-15,-1 0 16,0 0-16,0 0 16,29 0-16,-29 0 15,0 0-15,0 0 31,1 0-31,-1 0 16,-28 0 0,28 0-16,0 0 15,1 0 1,-1 0-16,0 0 15,0 0-15,0 0 16,-28 0 0,29 0-1,-1 0 1,0 0-16,0 0 15,1 0 1,-1 0-16,0 0 16,-28 0-16,28 0 15,0 0 1,1 0-16,-1 0 15,0 0 1,0 0-16,1 0 16,-29 0-16,28 0 15,0 0-15,28 0 16,-27 0-16,-1 0 15,0 0-15,29 0 16,-29 0-16,28 0 16,57 0-16,-56 0 15,-1 0 1,29 28-16,-29 0 15,1-28 1,-29 0 0,56 28-16,-55-28 15,-1 0 1,0 0-16,0 0 15,-28 0 1,29 0 0,-1 29-1,0-1 1,0-28 31,0 0-16,1 0-16,-1 0 1,-28 28-16,28-28 31,0 0-15,1 0-1,-1 0 1,0 0 0,0 0 15,0 0 0,-28 0-31,29 0 16,-1 0-1,0 0 1,0 0-16,1 0 15,-1 0 1,0 0 0,-28 0-1,28 0-15,0 0 47,1 0-31,-1 0-1,0 0 1,0 0-1,1 0-15,-29 0 32,28 28-1,0-28 1030,28 28-16,1-28-1030,-1 0-15,1 0 16,-29 0 0,28 29-16,-27-1 15,-1-28 1,-28 0-1,28 0-15,0 0 16,1 0 0,-1 0-16,28 28 15,-28-28 16,1 0-15,-29 0-16,28 0 16,0 0-16,29 28 15,-29 1-15,0-29 16,0 0-16,29 0 15,-1 28-15,-28-28 16,-28 0-16,29 0 16,-1 0-16,0 0 15,0 0-15,0 0 47,1 0-31,-1 0 15,-28 0 16,28 0-32,0 0 1,1 0 15,-1 0-15,0 0 30,0 0-46,0 0 16,-28 0-16,29 0 16,-1 0-16,0 0 15,0 0-15,1 0 16,-1 0-1,0 0 17,-28 0-32,28 0 93,0 0-77,1 0-1,-1 0-15,0 0 32,0 0-32,1 0 15,-29 0 1,28 0-1,0 0 1,0 0 15,0 0-15,1 0-16,-1 0 15,-28 0 1,56 0 0,-27 0-16,-1 0 15,0 0 469,0 0-484,0 0 78</inkml:trace>
</inkml:ink>
</file>

<file path=ppt/ink/ink3.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43.48597" units="1/cm"/>
          <inkml:channelProperty channel="Y" name="resolution" value="28.34646" units="1/cm"/>
          <inkml:channelProperty channel="T" name="resolution" value="1" units="1/dev"/>
        </inkml:channelProperties>
      </inkml:inkSource>
      <inkml:timestamp xml:id="ts0" timeString="2020-04-03T07:11:58.767"/>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0 0,'0'28'219,"0"-28"-173,28 0-30,1 0 15,-1 0-15,0 0-1,0 0 17,1 0-32,-1 0 15,-28 0 1,28 0-1,0 0-15,0 0 16,1 0 0,-1 0-1,0 0 1,0 0-16,1 0 15,-1 0-15,0 0 16,0 0 0,0 0-16,29 28 15,-29-28 1,0 0-1,1 0 1,-29 0-16,56 28 16,-28-28-1,29 0-15,-29 0 16,0 0-16,0 0 15,1 0-15,-1 0 16,0 0-16,0 0 16,0 0-16,1 0 15,-1 0-15,0 0 16,-28 0-16,28 0 15,1 0-15,-1 0 16,0 0-16,0 0 16,0 0-1,29 0-15,-57 0 16,28 0-16,0 0 15,1 0-15,27 0 16,-28 0-16,0 0 16,1 0-16,-29 0 15,28 0-15,0 0 16,0 0-16,1 0 15,-1 0-15,0 0 16,0 0-16,-28 0 16,28 0-1,57 29-15,-57-29 16,57 28-16,-57-28 15,57 0-15,0 28 16,-29 0-16,-28-28 16,29 0-16,-1 0 15,1 29-15,-29-29 16,28 0-1,-28 0-15,1 0 16,-1 28-16,28 0 31,-56-28-15,29 0-16,27 0 15,0 28-15,-27-28 16,-1 0 0,28 0-16,1 28 15,-1 1-15,-28-29 16,29 0-1,-29 0-15,0 0 16,1 28-16,-1-28 78,0 0-78,0 0 16,0 0 30,1 0-46,-1 0 141,0 0-94,-28 0-47,28 0 46,1 0-30,-1 0-16,0 0 16,0 0 30,0 0-46,1 0 32,-29 0-17,28 0 1,0 0-16,0 0 15,1 0 1,27 0-16,-28 0 31,0 0-15,-28 0-1,29 0-15,27-28 16,-28-1 327,1 29-249</inkml:trace>
</inkml:ink>
</file>

<file path=ppt/ink/ink4.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43.48597" units="1/cm"/>
          <inkml:channelProperty channel="Y" name="resolution" value="28.34646" units="1/cm"/>
          <inkml:channelProperty channel="T" name="resolution" value="1" units="1/dev"/>
        </inkml:channelProperties>
      </inkml:inkSource>
      <inkml:timestamp xml:id="ts0" timeString="2020-04-03T07:12:03.094"/>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0 236 0,'0'-29'109,"0"1"-62,0-28-32,28 56 16,0 0-15,0-29-16,-28 29 16,29 0-1,-1 0-15,0 0 16,28 0-16,1-28 15,-1 0-15,1 28 16,-1 0 0,1 0-16,-1 0 15,1 0-15,27 0 16,29 0-1,-28 0-15,-1 0 16,-27 0-16,-1 0 16,29 0-16,28 0 15,-28 0-15,-1 0 16,57 0-16,-84 0 15,27 0-15,58 0 16,-58 0-16,1 0 16,-29 0-16,29 0 15,28 0-15,-28 0 16,-29 0-16,85 0 15,-56 28-15,-29-28 16,29 0-16,28 0 16,-29 0-16,1 0 15,0 0-15,28 0 16,-29 0-16,1 0 15,28 0-15,0 0 16,28 0-16,-56 0 16,-1 0-16,57 0 15,-56 0-15,0 0 16,28 0-1,-29 0-15,1 0 16,28 0-16,-29 0 16,-27 0-16,-1 0 15,-27 0-15,-1 0 16,0 0-16,0 0 15,0 0-15,1 0 16,-1 0-16,0 0 16,0 0-16,-28 0 15,29 0-15,-1 0 16,28 0-16,-28 0 15,1 0-15,-1 0 16,0 0-16,-28 0 16,57 0-16,-1 0 15,-28 0-15,0 0 16,1 0-1,-1 0-15,0 0 32,0 0-32,-28 0 15,57 0-15,-29 0 16,28 0-1,-27 0-15,27 0 16,1 28-16,-29-28 16,0 0-1,0 0-15,0 0 16,1 0-16,-1 29 31,0-1-15,0-28-1,1 0 1,-1 0-16,-28 0 15,28 0-15,0 0 16,29 28-16,-1-28 16,1 0-1,-1 0-15,0 28 16,-27 1-16,-1-29 15,0 0 1,0 0 0,-28 0-1,29 0 16,-1 0-15,0 0-16,28 0 16,-27 0-16,-1 0 15,0 0 204,-28 0-219,28 0 15,1 0 1,-1 0-1,0 0-15,0 0 188,0 0-188,1 0 140,-29 0-124,28-29-16,0 29 15,0 0 16,1 0-31,-1 0 125,0 0-62,0 0-63,-28 0 62</inkml:trace>
</inkml:ink>
</file>

<file path=ppt/ink/ink5.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43.48597" units="1/cm"/>
          <inkml:channelProperty channel="Y" name="resolution" value="28.34646" units="1/cm"/>
          <inkml:channelProperty channel="T" name="resolution" value="1" units="1/dev"/>
        </inkml:channelProperties>
      </inkml:inkSource>
      <inkml:timestamp xml:id="ts0" timeString="2020-04-03T07:12:07.934"/>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3614 263 0,'0'-28'171,"-28"-1"-171,0 29 16,-29 0-1,1 0-15,28 0 16,-29 0-16,-27-28 16,27 0-16,29 28 15,0 0-15,-29 0 16,1 0-16,-1 0 15,-27-57-15,55 57 16,-27 0-16,28 0 16,28 0-16,-28 0 15,-29 0-15,29 0 16,-29 0-16,29 0 15,-28 0-15,-1 0 16,1 0-16,-29-28 16,57 0-16,0 28 15,-29 0-15,1-28 16,-1 28-1,57 0-15,-28 0 16,0 0 15,0 0-31,0 0 63,-1 0 46,1 0-109,0 0 15,28 0 17,-28 0-32,-1 0 15,1 0 1,-28 28-1,28 0-15,-1-28 16,1 0 0,0 0-1,28 0-15,-28 0 16,-1 0-1,1 0 1,0 0 0,0 28-16,0-28 31,-1 0-31,29 0 15,-28 0-15,-28 0 16,27 0-16,-27 0 16,28 0-16,-29 0 15,57 0-15,-28 0 16,0 0-16,0 0 15,-29 0-15,29 0 16,0 0-16,0 0 16,28 0-16,-29 0 15,-27 0-15,28 0 16,-1 0-16,1 0 15,0 0-15,0 0 16,28 0 0,-57 0-16,29 0 15,-28 0-15,-1 29 16,29-1-1,0-28 1,-29 0-16,29 0 16,0 0-16,0 0 15,-1 0-15,1 0 16,0 0-16,0 0 31,0 0 0,-1 0-31,29 0 31,-28 0 172,0 0-187,-29 28-16,29-28 31,0 28 187,0 1-202,28-1 62,0-28-62,0 28 30,0 0 32,0 0-78</inkml:trace>
</inkml:ink>
</file>

<file path=ppt/ink/ink6.xml><?xml version="1.0" encoding="utf-8"?>
<inkml:ink xmlns:inkml="http://www.w3.org/2003/InkML">
  <inkml:definitions>
    <inkml:context xml:id="ctx0">
      <inkml:inkSource xml:id="inkSrc0">
        <inkml:traceFormat>
          <inkml:channel name="X" type="integer" max="2944" units="cm"/>
          <inkml:channel name="Y" type="integer" max="1080" units="cm"/>
          <inkml:channel name="T" type="integer" max="2.14748E9" units="dev"/>
        </inkml:traceFormat>
        <inkml:channelProperties>
          <inkml:channelProperty channel="X" name="resolution" value="43.48597" units="1/cm"/>
          <inkml:channelProperty channel="Y" name="resolution" value="28.34646" units="1/cm"/>
          <inkml:channelProperty channel="T" name="resolution" value="1" units="1/dev"/>
        </inkml:channelProperties>
      </inkml:inkSource>
      <inkml:timestamp xml:id="ts0" timeString="2020-04-03T07:12:19.870"/>
    </inkml:context>
    <inkml:brush xml:id="br0">
      <inkml:brushProperty name="width" value="0.4" units="cm"/>
      <inkml:brushProperty name="height" value="0.8" units="cm"/>
      <inkml:brushProperty name="color" value="#FFFF00"/>
      <inkml:brushProperty name="tip" value="rectangle"/>
      <inkml:brushProperty name="rasterOp" value="maskPen"/>
      <inkml:brushProperty name="fitToCurve" value="1"/>
    </inkml:brush>
  </inkml:definitions>
  <inkml:trace contextRef="#ctx0" brushRef="#br0">0 85 0,'28'0'63,"0"-28"-48,0-1 1,1 29 15,-1 0 0,-28 0-31,28-28 16,0 28 0,0 0-16,29 0 15,-29 0-15,0 0 16,29 0-16,-1 0 15,29 57 1,0-29-16,-29-28 16,85 28-16,-84-28 15,84 28-15,-57 1 16,-27-29-16,-1 0 15,29 28-15,-29-28 16,-27 0 0,27 0-16,-28 0 15,0 0-15,1 0 16,-29 0-1,28 0-15,0 0 16,0 0-16,1 0 16,-1 0-1,0 0-15,0 0 16,-28 0-1,28 0-15,1 0 16,-1 0-16,0 0 16,0 0-16,1 0 15,-1 0 1,0 0-16,0 0 15,29 0-15,-29 0 16,28 0-16,1 0 16,-1 0-16,1 0 15,-1 0-15,1 0 16,-1 0-16,-28 0 15,-28 0-15,28 0 16,1 0 0,-1 0-16,0 0 15,0 0-15,1 0 16,-1 0-1,-28 0 1,28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43979" cy="465773"/>
          </a:xfrm>
          <a:prstGeom prst="rect">
            <a:avLst/>
          </a:prstGeom>
        </p:spPr>
        <p:txBody>
          <a:bodyPr vert="horz" lIns="91557" tIns="45781" rIns="91557" bIns="45781" rtlCol="0"/>
          <a:lstStyle>
            <a:lvl1pPr algn="l">
              <a:defRPr sz="1200"/>
            </a:lvl1pPr>
          </a:lstStyle>
          <a:p>
            <a:endParaRPr lang="en-US"/>
          </a:p>
        </p:txBody>
      </p:sp>
      <p:sp>
        <p:nvSpPr>
          <p:cNvPr id="3" name="Date Placeholder 2"/>
          <p:cNvSpPr>
            <a:spLocks noGrp="1"/>
          </p:cNvSpPr>
          <p:nvPr>
            <p:ph type="dt" idx="1"/>
          </p:nvPr>
        </p:nvSpPr>
        <p:spPr>
          <a:xfrm>
            <a:off x="3977533" y="0"/>
            <a:ext cx="3043979" cy="465773"/>
          </a:xfrm>
          <a:prstGeom prst="rect">
            <a:avLst/>
          </a:prstGeom>
        </p:spPr>
        <p:txBody>
          <a:bodyPr vert="horz" lIns="91557" tIns="45781" rIns="91557" bIns="45781" rtlCol="0"/>
          <a:lstStyle>
            <a:lvl1pPr algn="r">
              <a:defRPr sz="1200"/>
            </a:lvl1pPr>
          </a:lstStyle>
          <a:p>
            <a:fld id="{26A965E1-E48B-4DEA-A021-5741DACF7E5B}" type="datetimeFigureOut">
              <a:rPr lang="en-US" smtClean="0"/>
              <a:t>5/5/2020</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1557" tIns="45781" rIns="91557" bIns="45781" rtlCol="0" anchor="ctr"/>
          <a:lstStyle/>
          <a:p>
            <a:endParaRPr lang="en-US"/>
          </a:p>
        </p:txBody>
      </p:sp>
      <p:sp>
        <p:nvSpPr>
          <p:cNvPr id="5" name="Notes Placeholder 4"/>
          <p:cNvSpPr>
            <a:spLocks noGrp="1"/>
          </p:cNvSpPr>
          <p:nvPr>
            <p:ph type="body" sz="quarter" idx="3"/>
          </p:nvPr>
        </p:nvSpPr>
        <p:spPr>
          <a:xfrm>
            <a:off x="702946" y="4422461"/>
            <a:ext cx="5617208" cy="4188778"/>
          </a:xfrm>
          <a:prstGeom prst="rect">
            <a:avLst/>
          </a:prstGeom>
        </p:spPr>
        <p:txBody>
          <a:bodyPr vert="horz" lIns="91557" tIns="45781" rIns="91557" bIns="457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41740"/>
            <a:ext cx="3043979" cy="465773"/>
          </a:xfrm>
          <a:prstGeom prst="rect">
            <a:avLst/>
          </a:prstGeom>
        </p:spPr>
        <p:txBody>
          <a:bodyPr vert="horz" lIns="91557" tIns="45781" rIns="91557" bIns="45781" rtlCol="0" anchor="b"/>
          <a:lstStyle>
            <a:lvl1pPr algn="l">
              <a:defRPr sz="1200"/>
            </a:lvl1pPr>
          </a:lstStyle>
          <a:p>
            <a:endParaRPr lang="en-US"/>
          </a:p>
        </p:txBody>
      </p:sp>
      <p:sp>
        <p:nvSpPr>
          <p:cNvPr id="7" name="Slide Number Placeholder 6"/>
          <p:cNvSpPr>
            <a:spLocks noGrp="1"/>
          </p:cNvSpPr>
          <p:nvPr>
            <p:ph type="sldNum" sz="quarter" idx="5"/>
          </p:nvPr>
        </p:nvSpPr>
        <p:spPr>
          <a:xfrm>
            <a:off x="3977533" y="8841740"/>
            <a:ext cx="3043979" cy="465773"/>
          </a:xfrm>
          <a:prstGeom prst="rect">
            <a:avLst/>
          </a:prstGeom>
        </p:spPr>
        <p:txBody>
          <a:bodyPr vert="horz" lIns="91557" tIns="45781" rIns="91557" bIns="45781" rtlCol="0" anchor="b"/>
          <a:lstStyle>
            <a:lvl1pPr algn="r">
              <a:defRPr sz="1200"/>
            </a:lvl1pPr>
          </a:lstStyle>
          <a:p>
            <a:fld id="{03B5FC57-61D2-4594-BCD9-4BE60446557A}" type="slidenum">
              <a:rPr lang="en-US" smtClean="0"/>
              <a:t>‹#›</a:t>
            </a:fld>
            <a:endParaRPr lang="en-US"/>
          </a:p>
        </p:txBody>
      </p:sp>
    </p:spTree>
    <p:extLst>
      <p:ext uri="{BB962C8B-B14F-4D97-AF65-F5344CB8AC3E}">
        <p14:creationId xmlns:p14="http://schemas.microsoft.com/office/powerpoint/2010/main" val="798730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87F230-1083-41E9-9945-837E0502BF6D}"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429197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87F230-1083-41E9-9945-837E0502BF6D}"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500023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87F230-1083-41E9-9945-837E0502BF6D}"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2766249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8000"/>
          </a:xfrm>
          <a:prstGeom prst="rect">
            <a:avLst/>
          </a:prstGeom>
        </p:spPr>
      </p:pic>
      <p:sp>
        <p:nvSpPr>
          <p:cNvPr id="14" name="Title 1"/>
          <p:cNvSpPr>
            <a:spLocks noGrp="1"/>
          </p:cNvSpPr>
          <p:nvPr>
            <p:ph type="title"/>
          </p:nvPr>
        </p:nvSpPr>
        <p:spPr>
          <a:xfrm>
            <a:off x="913537" y="618518"/>
            <a:ext cx="10361752"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029" y="2371018"/>
            <a:ext cx="4872205" cy="679994"/>
          </a:xfrm>
        </p:spPr>
        <p:txBody>
          <a:bodyPr anchor="b">
            <a:noAutofit/>
          </a:bodyPr>
          <a:lstStyle>
            <a:lvl1pPr marL="0" indent="0">
              <a:lnSpc>
                <a:spcPct val="85000"/>
              </a:lnSpc>
              <a:buNone/>
              <a:defRPr sz="25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12" name="Content Placeholder 3"/>
          <p:cNvSpPr>
            <a:spLocks noGrp="1"/>
          </p:cNvSpPr>
          <p:nvPr>
            <p:ph sz="quarter" idx="13"/>
          </p:nvPr>
        </p:nvSpPr>
        <p:spPr>
          <a:xfrm>
            <a:off x="913537" y="3051013"/>
            <a:ext cx="510469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4757" y="2371018"/>
            <a:ext cx="4880533" cy="679994"/>
          </a:xfrm>
        </p:spPr>
        <p:txBody>
          <a:bodyPr anchor="b">
            <a:noAutofit/>
          </a:bodyPr>
          <a:lstStyle>
            <a:lvl1pPr marL="0" indent="0">
              <a:lnSpc>
                <a:spcPct val="85000"/>
              </a:lnSpc>
              <a:buNone/>
              <a:defRPr sz="25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13" name="Content Placeholder 5"/>
          <p:cNvSpPr>
            <a:spLocks noGrp="1"/>
          </p:cNvSpPr>
          <p:nvPr>
            <p:ph sz="quarter" idx="14"/>
          </p:nvPr>
        </p:nvSpPr>
        <p:spPr>
          <a:xfrm>
            <a:off x="6170593" y="3051013"/>
            <a:ext cx="510407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62698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87F230-1083-41E9-9945-837E0502BF6D}"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339209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87F230-1083-41E9-9945-837E0502BF6D}"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2271916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87F230-1083-41E9-9945-837E0502BF6D}"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3201833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87F230-1083-41E9-9945-837E0502BF6D}"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897977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87F230-1083-41E9-9945-837E0502BF6D}"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200803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7F230-1083-41E9-9945-837E0502BF6D}"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2282689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87F230-1083-41E9-9945-837E0502BF6D}"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3002255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87F230-1083-41E9-9945-837E0502BF6D}"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203EE4-9007-4A3B-82D8-029FAE409369}" type="slidenum">
              <a:rPr lang="en-US" smtClean="0"/>
              <a:t>‹#›</a:t>
            </a:fld>
            <a:endParaRPr lang="en-US"/>
          </a:p>
        </p:txBody>
      </p:sp>
    </p:spTree>
    <p:extLst>
      <p:ext uri="{BB962C8B-B14F-4D97-AF65-F5344CB8AC3E}">
        <p14:creationId xmlns:p14="http://schemas.microsoft.com/office/powerpoint/2010/main" val="3371829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7F230-1083-41E9-9945-837E0502BF6D}" type="datetimeFigureOut">
              <a:rPr lang="en-US" smtClean="0"/>
              <a:t>5/5/2020</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03EE4-9007-4A3B-82D8-029FAE409369}" type="slidenum">
              <a:rPr lang="en-US" smtClean="0"/>
              <a:t>‹#›</a:t>
            </a:fld>
            <a:endParaRPr lang="en-US"/>
          </a:p>
        </p:txBody>
      </p:sp>
    </p:spTree>
    <p:extLst>
      <p:ext uri="{BB962C8B-B14F-4D97-AF65-F5344CB8AC3E}">
        <p14:creationId xmlns:p14="http://schemas.microsoft.com/office/powerpoint/2010/main" val="275102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dc.gov/coronavirus/2019-ncov/downloads/10Thing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2.emf"/><Relationship Id="rId13" Type="http://schemas.openxmlformats.org/officeDocument/2006/relationships/customXml" Target="../ink/ink6.xml"/><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14.emf"/><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11.emf"/><Relationship Id="rId11" Type="http://schemas.openxmlformats.org/officeDocument/2006/relationships/customXml" Target="../ink/ink5.xml"/><Relationship Id="rId5" Type="http://schemas.openxmlformats.org/officeDocument/2006/relationships/customXml" Target="../ink/ink2.xml"/><Relationship Id="rId10" Type="http://schemas.openxmlformats.org/officeDocument/2006/relationships/image" Target="../media/image13.emf"/><Relationship Id="rId4" Type="http://schemas.openxmlformats.org/officeDocument/2006/relationships/image" Target="../media/image10.emf"/><Relationship Id="rId9" Type="http://schemas.openxmlformats.org/officeDocument/2006/relationships/customXml" Target="../ink/ink4.xml"/><Relationship Id="rId14" Type="http://schemas.openxmlformats.org/officeDocument/2006/relationships/image" Target="../media/image1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https://www.youtube.com/embed/1rIsSg1EFkY"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who.int/emergencies/diseases/novel-coronavirus-2019" TargetMode="External"/><Relationship Id="rId2" Type="http://schemas.openxmlformats.org/officeDocument/2006/relationships/hyperlink" Target="https://www.cdc.gov/coronavirus/2019-nCoV/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doris.ravotas@wmich.edu"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https://www.youtube.com/embed/zcxmcThVPuA"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hyperlink" Target="https://en.hesperian.org/hhg/Coronavirus" TargetMode="Externa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cdc.gov/coronavirus/2019-ncov/downloads/10Thing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2497" y="2777492"/>
            <a:ext cx="10270593" cy="9563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covid 19 images"/>
          <p:cNvPicPr>
            <a:picLocks noChangeAspect="1" noChangeArrowheads="1"/>
          </p:cNvPicPr>
          <p:nvPr/>
        </p:nvPicPr>
        <p:blipFill rotWithShape="1">
          <a:blip r:embed="rId2">
            <a:extLst>
              <a:ext uri="{28A0092B-C50C-407E-A947-70E740481C1C}">
                <a14:useLocalDpi xmlns:a14="http://schemas.microsoft.com/office/drawing/2010/main" val="0"/>
              </a:ext>
            </a:extLst>
          </a:blip>
          <a:srcRect b="9526"/>
          <a:stretch/>
        </p:blipFill>
        <p:spPr bwMode="auto">
          <a:xfrm>
            <a:off x="902497" y="838201"/>
            <a:ext cx="10270593" cy="193929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4"/>
          <p:cNvSpPr>
            <a:spLocks noChangeArrowheads="1"/>
          </p:cNvSpPr>
          <p:nvPr/>
        </p:nvSpPr>
        <p:spPr bwMode="auto">
          <a:xfrm>
            <a:off x="902497" y="609600"/>
            <a:ext cx="10270593"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Rectangle 27"/>
          <p:cNvSpPr/>
          <p:nvPr/>
        </p:nvSpPr>
        <p:spPr>
          <a:xfrm>
            <a:off x="5891265" y="6096000"/>
            <a:ext cx="5281825" cy="48040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p:cNvSpPr txBox="1">
            <a:spLocks/>
          </p:cNvSpPr>
          <p:nvPr/>
        </p:nvSpPr>
        <p:spPr>
          <a:xfrm>
            <a:off x="760412" y="2286000"/>
            <a:ext cx="10412678" cy="1905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600" b="1" dirty="0">
                <a:latin typeface="Arial" panose="020B0604020202020204" pitchFamily="34" charset="0"/>
                <a:cs typeface="Arial" panose="020B0604020202020204" pitchFamily="34" charset="0"/>
              </a:rPr>
              <a:t>CoVid-19</a:t>
            </a:r>
          </a:p>
        </p:txBody>
      </p:sp>
      <p:sp>
        <p:nvSpPr>
          <p:cNvPr id="30" name="Subtitle 2"/>
          <p:cNvSpPr txBox="1">
            <a:spLocks/>
          </p:cNvSpPr>
          <p:nvPr/>
        </p:nvSpPr>
        <p:spPr>
          <a:xfrm>
            <a:off x="914162" y="4038600"/>
            <a:ext cx="10766795" cy="165576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3600" b="1" dirty="0">
                <a:latin typeface="Arial" panose="020B0604020202020204" pitchFamily="34" charset="0"/>
              </a:rPr>
              <a:t>LESSON 2: </a:t>
            </a:r>
            <a:r>
              <a:rPr lang="en-US" sz="3600" dirty="0">
                <a:latin typeface="Arial" panose="020B0604020202020204" pitchFamily="34" charset="0"/>
              </a:rPr>
              <a:t>What to do if you get sick &amp; 30 days to slow the spread</a:t>
            </a:r>
          </a:p>
          <a:p>
            <a:pPr marL="0" indent="0" algn="ctr">
              <a:buNone/>
            </a:pPr>
            <a:endParaRPr lang="en-US" sz="1900" dirty="0">
              <a:latin typeface="Arial" panose="020B0604020202020204" pitchFamily="34" charset="0"/>
            </a:endParaRPr>
          </a:p>
          <a:p>
            <a:pPr marL="0" indent="0" algn="ctr">
              <a:buNone/>
            </a:pPr>
            <a:r>
              <a:rPr lang="en-US" sz="3600" dirty="0">
                <a:latin typeface="Arial" panose="020B0604020202020204" pitchFamily="34" charset="0"/>
              </a:rPr>
              <a:t>Find          Press it to turn red when you aren’t talking. </a:t>
            </a:r>
          </a:p>
          <a:p>
            <a:pPr marL="0" indent="0" algn="ctr">
              <a:buNone/>
            </a:pPr>
            <a:r>
              <a:rPr lang="en-US" sz="3600" dirty="0">
                <a:latin typeface="Arial" panose="020B0604020202020204" pitchFamily="34" charset="0"/>
              </a:rPr>
              <a:t>Have a paper and pencil ready to use</a:t>
            </a:r>
            <a:endParaRPr lang="en-US" sz="3600" dirty="0"/>
          </a:p>
        </p:txBody>
      </p:sp>
      <p:sp>
        <p:nvSpPr>
          <p:cNvPr id="8" name="TextBox 7"/>
          <p:cNvSpPr txBox="1"/>
          <p:nvPr/>
        </p:nvSpPr>
        <p:spPr>
          <a:xfrm>
            <a:off x="5891265" y="6172200"/>
            <a:ext cx="5338444"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HEALTH LITERACY WORK GROUP</a:t>
            </a:r>
          </a:p>
        </p:txBody>
      </p:sp>
      <p:sp>
        <p:nvSpPr>
          <p:cNvPr id="33" name="Rectangle 4"/>
          <p:cNvSpPr>
            <a:spLocks noChangeArrowheads="1"/>
          </p:cNvSpPr>
          <p:nvPr/>
        </p:nvSpPr>
        <p:spPr bwMode="auto">
          <a:xfrm>
            <a:off x="914163" y="5953362"/>
            <a:ext cx="10258928" cy="139303"/>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34"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24005" y="6134271"/>
            <a:ext cx="4621742" cy="57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8204" y="4525561"/>
            <a:ext cx="624336" cy="468252"/>
          </a:xfrm>
          <a:prstGeom prst="rect">
            <a:avLst/>
          </a:prstGeom>
        </p:spPr>
      </p:pic>
    </p:spTree>
    <p:extLst>
      <p:ext uri="{BB962C8B-B14F-4D97-AF65-F5344CB8AC3E}">
        <p14:creationId xmlns:p14="http://schemas.microsoft.com/office/powerpoint/2010/main" val="2044954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11015" y="888206"/>
            <a:ext cx="10665221" cy="11691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itle 1"/>
          <p:cNvSpPr>
            <a:spLocks noGrp="1"/>
          </p:cNvSpPr>
          <p:nvPr>
            <p:ph type="title"/>
          </p:nvPr>
        </p:nvSpPr>
        <p:spPr>
          <a:xfrm>
            <a:off x="609441" y="927760"/>
            <a:ext cx="10969943" cy="1042964"/>
          </a:xfrm>
        </p:spPr>
        <p:txBody>
          <a:bodyPr>
            <a:normAutofit fontScale="90000"/>
          </a:bodyPr>
          <a:lstStyle/>
          <a:p>
            <a:pPr algn="ctr"/>
            <a:r>
              <a:rPr lang="en-US" sz="3600" dirty="0"/>
              <a:t>Fill in the Blank</a:t>
            </a:r>
            <a:br>
              <a:rPr lang="en-US" sz="3600" dirty="0"/>
            </a:br>
            <a:r>
              <a:rPr lang="en-US" sz="2700" dirty="0"/>
              <a:t>a. monitor        b. separate (SEH </a:t>
            </a:r>
            <a:r>
              <a:rPr lang="en-US" sz="2700" dirty="0" err="1"/>
              <a:t>pur-ra’te</a:t>
            </a:r>
            <a:r>
              <a:rPr lang="en-US" sz="2700" dirty="0"/>
              <a:t>)        c. separate (SEH-</a:t>
            </a:r>
            <a:r>
              <a:rPr lang="en-US" sz="2700" dirty="0" err="1"/>
              <a:t>pruht</a:t>
            </a:r>
            <a:r>
              <a:rPr lang="en-US" sz="2700" dirty="0"/>
              <a:t>)         d. hydrated              e.  worse</a:t>
            </a:r>
          </a:p>
        </p:txBody>
      </p:sp>
      <p:sp>
        <p:nvSpPr>
          <p:cNvPr id="2" name="Content Placeholder 1"/>
          <p:cNvSpPr>
            <a:spLocks noGrp="1"/>
          </p:cNvSpPr>
          <p:nvPr>
            <p:ph idx="1"/>
          </p:nvPr>
        </p:nvSpPr>
        <p:spPr>
          <a:xfrm>
            <a:off x="609441" y="2336006"/>
            <a:ext cx="10969943" cy="4132310"/>
          </a:xfrm>
        </p:spPr>
        <p:txBody>
          <a:bodyPr/>
          <a:lstStyle/>
          <a:p>
            <a:pPr marL="514350" indent="-514350">
              <a:buFont typeface="+mj-lt"/>
              <a:buAutoNum type="arabicPeriod"/>
            </a:pPr>
            <a:r>
              <a:rPr lang="en-US" dirty="0"/>
              <a:t>Stay in a _______________ bedroom.</a:t>
            </a:r>
          </a:p>
          <a:p>
            <a:pPr marL="514350" indent="-514350">
              <a:buFont typeface="+mj-lt"/>
              <a:buAutoNum type="arabicPeriod"/>
            </a:pPr>
            <a:r>
              <a:rPr lang="en-US" dirty="0"/>
              <a:t>Call the Dr. if you symptoms get __________.</a:t>
            </a:r>
          </a:p>
          <a:p>
            <a:pPr marL="514350" indent="-514350">
              <a:buFont typeface="+mj-lt"/>
              <a:buAutoNum type="arabicPeriod"/>
            </a:pPr>
            <a:r>
              <a:rPr lang="en-US" dirty="0"/>
              <a:t>__________ your symptoms.</a:t>
            </a:r>
          </a:p>
          <a:p>
            <a:pPr marL="514350" indent="-514350">
              <a:buFont typeface="+mj-lt"/>
              <a:buAutoNum type="arabicPeriod"/>
            </a:pPr>
            <a:r>
              <a:rPr lang="en-US" dirty="0"/>
              <a:t>Drink water to make sure your body is _________.</a:t>
            </a:r>
          </a:p>
          <a:p>
            <a:pPr marL="514350" indent="-514350">
              <a:buFont typeface="+mj-lt"/>
              <a:buAutoNum type="arabicPeriod"/>
            </a:pPr>
            <a:r>
              <a:rPr lang="en-US" dirty="0"/>
              <a:t>______________ yourself from other family members.</a:t>
            </a:r>
          </a:p>
        </p:txBody>
      </p:sp>
    </p:spTree>
    <p:extLst>
      <p:ext uri="{BB962C8B-B14F-4D97-AF65-F5344CB8AC3E}">
        <p14:creationId xmlns:p14="http://schemas.microsoft.com/office/powerpoint/2010/main" val="1304979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11015" y="888206"/>
            <a:ext cx="10665221" cy="11691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itle 1"/>
          <p:cNvSpPr>
            <a:spLocks noGrp="1"/>
          </p:cNvSpPr>
          <p:nvPr>
            <p:ph type="title"/>
          </p:nvPr>
        </p:nvSpPr>
        <p:spPr>
          <a:xfrm>
            <a:off x="609441" y="927760"/>
            <a:ext cx="10969943" cy="1042964"/>
          </a:xfrm>
        </p:spPr>
        <p:txBody>
          <a:bodyPr>
            <a:normAutofit/>
          </a:bodyPr>
          <a:lstStyle/>
          <a:p>
            <a:pPr algn="ctr"/>
            <a:r>
              <a:rPr lang="en-US" sz="3600" dirty="0"/>
              <a:t>Let’s Look at the website the Dr. sent Juanita to:</a:t>
            </a:r>
            <a:endParaRPr lang="en-US" sz="2700" dirty="0"/>
          </a:p>
        </p:txBody>
      </p:sp>
      <p:sp>
        <p:nvSpPr>
          <p:cNvPr id="2" name="Content Placeholder 1"/>
          <p:cNvSpPr>
            <a:spLocks noGrp="1"/>
          </p:cNvSpPr>
          <p:nvPr>
            <p:ph idx="1"/>
          </p:nvPr>
        </p:nvSpPr>
        <p:spPr>
          <a:xfrm>
            <a:off x="609441" y="2336006"/>
            <a:ext cx="10969943" cy="4132310"/>
          </a:xfrm>
        </p:spPr>
        <p:txBody>
          <a:bodyPr/>
          <a:lstStyle/>
          <a:p>
            <a:pPr marL="0" indent="0">
              <a:buNone/>
            </a:pPr>
            <a:r>
              <a:rPr lang="en-US" dirty="0">
                <a:hlinkClick r:id="rId2"/>
              </a:rPr>
              <a:t>https://www.cdc.gov/coronavirus/2019-ncov/downloads/10Things.pdf</a:t>
            </a:r>
            <a:endParaRPr lang="en-US" dirty="0"/>
          </a:p>
          <a:p>
            <a:pPr marL="0" indent="0">
              <a:buNone/>
            </a:pPr>
            <a:endParaRPr lang="en-US" dirty="0"/>
          </a:p>
        </p:txBody>
      </p:sp>
    </p:spTree>
    <p:extLst>
      <p:ext uri="{BB962C8B-B14F-4D97-AF65-F5344CB8AC3E}">
        <p14:creationId xmlns:p14="http://schemas.microsoft.com/office/powerpoint/2010/main" val="1035347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6" descr="Image result for report images"/>
          <p:cNvSpPr>
            <a:spLocks noChangeAspect="1" noChangeArrowheads="1"/>
          </p:cNvSpPr>
          <p:nvPr/>
        </p:nvSpPr>
        <p:spPr bwMode="auto">
          <a:xfrm>
            <a:off x="207379" y="-144463"/>
            <a:ext cx="406294"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Content Placeholder 2"/>
          <p:cNvSpPr>
            <a:spLocks noGrp="1"/>
          </p:cNvSpPr>
          <p:nvPr>
            <p:ph idx="1"/>
          </p:nvPr>
        </p:nvSpPr>
        <p:spPr>
          <a:xfrm>
            <a:off x="1293812" y="685800"/>
            <a:ext cx="10515600" cy="6629400"/>
          </a:xfrm>
        </p:spPr>
        <p:txBody>
          <a:bodyPr>
            <a:normAutofit/>
          </a:bodyPr>
          <a:lstStyle/>
          <a:p>
            <a:pPr marL="0" indent="0">
              <a:buNone/>
            </a:pPr>
            <a:r>
              <a:rPr lang="en-US" sz="2400" b="1" dirty="0"/>
              <a:t>1. </a:t>
            </a:r>
            <a:r>
              <a:rPr lang="en-US" sz="2800" dirty="0"/>
              <a:t>public/avoid/transportation/using</a:t>
            </a:r>
          </a:p>
          <a:p>
            <a:pPr marL="0" indent="0">
              <a:buNone/>
            </a:pPr>
            <a:r>
              <a:rPr lang="en-US" sz="2800" dirty="0"/>
              <a:t>	</a:t>
            </a:r>
            <a:r>
              <a:rPr lang="en-US" sz="2800" b="1" dirty="0"/>
              <a:t>Avoid using public transportation.</a:t>
            </a:r>
            <a:endParaRPr lang="en-US" sz="2800" dirty="0"/>
          </a:p>
          <a:p>
            <a:pPr marL="0" indent="0">
              <a:buNone/>
            </a:pPr>
            <a:r>
              <a:rPr lang="en-US" sz="2800" b="1" dirty="0"/>
              <a:t>2. </a:t>
            </a:r>
            <a:r>
              <a:rPr lang="en-US" sz="2800" dirty="0"/>
              <a:t>provider/worse/symptoms/healthcare/your/if/get/call/your</a:t>
            </a:r>
          </a:p>
          <a:p>
            <a:pPr marL="0" indent="0">
              <a:buNone/>
            </a:pPr>
            <a:r>
              <a:rPr lang="en-US" sz="2800" dirty="0"/>
              <a:t>	</a:t>
            </a:r>
            <a:r>
              <a:rPr lang="en-US" sz="2800" b="1" dirty="0"/>
              <a:t>If your symptoms get worse call your healthcare provider.</a:t>
            </a:r>
          </a:p>
          <a:p>
            <a:pPr marL="0" indent="0">
              <a:buNone/>
            </a:pPr>
            <a:r>
              <a:rPr lang="en-US" sz="2800" b="1" dirty="0"/>
              <a:t>3. </a:t>
            </a:r>
            <a:r>
              <a:rPr lang="en-US" sz="2800" dirty="0"/>
              <a:t>people/from/stay/other/away</a:t>
            </a:r>
          </a:p>
          <a:p>
            <a:pPr marL="0" indent="0">
              <a:buNone/>
            </a:pPr>
            <a:r>
              <a:rPr lang="en-US" sz="2800" dirty="0"/>
              <a:t>	</a:t>
            </a:r>
            <a:r>
              <a:rPr lang="en-US" sz="2800" b="1" dirty="0"/>
              <a:t>Stay away from other people.</a:t>
            </a:r>
            <a:endParaRPr lang="en-US" sz="2800" dirty="0"/>
          </a:p>
          <a:p>
            <a:pPr marL="0" indent="0">
              <a:buNone/>
            </a:pPr>
            <a:r>
              <a:rPr lang="en-US" sz="2800" b="1" dirty="0"/>
              <a:t>4. </a:t>
            </a:r>
            <a:r>
              <a:rPr lang="en-US" sz="2800" dirty="0"/>
              <a:t>sharing/avoid/items/personal </a:t>
            </a:r>
          </a:p>
          <a:p>
            <a:pPr marL="0" indent="0">
              <a:buNone/>
            </a:pPr>
            <a:r>
              <a:rPr lang="en-US" sz="2800" dirty="0"/>
              <a:t>	</a:t>
            </a:r>
            <a:r>
              <a:rPr lang="en-US" sz="2800" b="1" dirty="0"/>
              <a:t>Avoid sharing personal items.</a:t>
            </a:r>
            <a:endParaRPr lang="en-US" sz="2800" dirty="0"/>
          </a:p>
          <a:p>
            <a:pPr marL="0" indent="0">
              <a:buNone/>
            </a:pPr>
            <a:r>
              <a:rPr lang="en-US" sz="2800" b="1" dirty="0"/>
              <a:t>5. </a:t>
            </a:r>
            <a:r>
              <a:rPr lang="en-US" sz="2800" dirty="0"/>
              <a:t>face/a/wear/mask</a:t>
            </a:r>
          </a:p>
          <a:p>
            <a:pPr marL="0" indent="0">
              <a:buNone/>
            </a:pPr>
            <a:r>
              <a:rPr lang="en-US" sz="2800" dirty="0"/>
              <a:t>           </a:t>
            </a:r>
            <a:r>
              <a:rPr lang="en-US" sz="2800" b="1" dirty="0"/>
              <a:t>Wear a face mask.</a:t>
            </a:r>
          </a:p>
          <a:p>
            <a:pPr marL="0" indent="0">
              <a:buNone/>
            </a:pPr>
            <a:r>
              <a:rPr lang="en-US" sz="2800" dirty="0"/>
              <a:t>	</a:t>
            </a:r>
            <a:endParaRPr lang="en-US" sz="2800" b="1" dirty="0"/>
          </a:p>
        </p:txBody>
      </p:sp>
      <p:sp>
        <p:nvSpPr>
          <p:cNvPr id="18" name="Rectangle 1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4"/>
          <p:cNvSpPr>
            <a:spLocks noChangeArrowheads="1"/>
          </p:cNvSpPr>
          <p:nvPr/>
        </p:nvSpPr>
        <p:spPr bwMode="auto">
          <a:xfrm>
            <a:off x="711015" y="3048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294398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barn(inVertical)">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barn(inVertical)">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barn(inVertical)">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barn(inVertical)">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barn(inVertical)">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barn(inVertical)">
                                      <p:cBhvr>
                                        <p:cTn id="32" dur="500"/>
                                        <p:tgtEl>
                                          <p:spTgt spid="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4">
                                            <p:txEl>
                                              <p:pRg st="6" end="6"/>
                                            </p:txEl>
                                          </p:spTgt>
                                        </p:tgtEl>
                                        <p:attrNameLst>
                                          <p:attrName>style.visibility</p:attrName>
                                        </p:attrNameLst>
                                      </p:cBhvr>
                                      <p:to>
                                        <p:strVal val="visible"/>
                                      </p:to>
                                    </p:set>
                                    <p:animEffect transition="in" filter="barn(inVertical)">
                                      <p:cBhvr>
                                        <p:cTn id="37" dur="500"/>
                                        <p:tgtEl>
                                          <p:spTgt spid="1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4">
                                            <p:txEl>
                                              <p:pRg st="7" end="7"/>
                                            </p:txEl>
                                          </p:spTgt>
                                        </p:tgtEl>
                                        <p:attrNameLst>
                                          <p:attrName>style.visibility</p:attrName>
                                        </p:attrNameLst>
                                      </p:cBhvr>
                                      <p:to>
                                        <p:strVal val="visible"/>
                                      </p:to>
                                    </p:set>
                                    <p:animEffect transition="in" filter="barn(inVertical)">
                                      <p:cBhvr>
                                        <p:cTn id="42" dur="500"/>
                                        <p:tgtEl>
                                          <p:spTgt spid="1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4">
                                            <p:txEl>
                                              <p:pRg st="8" end="8"/>
                                            </p:txEl>
                                          </p:spTgt>
                                        </p:tgtEl>
                                        <p:attrNameLst>
                                          <p:attrName>style.visibility</p:attrName>
                                        </p:attrNameLst>
                                      </p:cBhvr>
                                      <p:to>
                                        <p:strVal val="visible"/>
                                      </p:to>
                                    </p:set>
                                    <p:animEffect transition="in" filter="barn(inVertical)">
                                      <p:cBhvr>
                                        <p:cTn id="47" dur="500"/>
                                        <p:tgtEl>
                                          <p:spTgt spid="1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4">
                                            <p:txEl>
                                              <p:pRg st="9" end="9"/>
                                            </p:txEl>
                                          </p:spTgt>
                                        </p:tgtEl>
                                        <p:attrNameLst>
                                          <p:attrName>style.visibility</p:attrName>
                                        </p:attrNameLst>
                                      </p:cBhvr>
                                      <p:to>
                                        <p:strVal val="visible"/>
                                      </p:to>
                                    </p:set>
                                    <p:animEffect transition="in" filter="barn(inVertical)">
                                      <p:cBhvr>
                                        <p:cTn id="52" dur="500"/>
                                        <p:tgtEl>
                                          <p:spTgt spid="1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4">
                                            <p:txEl>
                                              <p:pRg st="10" end="10"/>
                                            </p:txEl>
                                          </p:spTgt>
                                        </p:tgtEl>
                                        <p:attrNameLst>
                                          <p:attrName>style.visibility</p:attrName>
                                        </p:attrNameLst>
                                      </p:cBhvr>
                                      <p:to>
                                        <p:strVal val="visible"/>
                                      </p:to>
                                    </p:set>
                                    <p:animEffect transition="in" filter="barn(inVertical)">
                                      <p:cBhvr>
                                        <p:cTn id="57" dur="500"/>
                                        <p:tgtEl>
                                          <p:spTgt spid="1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711015" y="888206"/>
            <a:ext cx="10665221" cy="10929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itle 1"/>
          <p:cNvSpPr txBox="1">
            <a:spLocks/>
          </p:cNvSpPr>
          <p:nvPr/>
        </p:nvSpPr>
        <p:spPr>
          <a:xfrm>
            <a:off x="838200" y="731837"/>
            <a:ext cx="10515600" cy="132556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Juanita wants to know:</a:t>
            </a:r>
          </a:p>
          <a:p>
            <a:r>
              <a:rPr lang="en-US" sz="4000" dirty="0"/>
              <a:t>What kind of symptoms would be an emergency</a:t>
            </a:r>
          </a:p>
        </p:txBody>
      </p:sp>
      <p:pic>
        <p:nvPicPr>
          <p:cNvPr id="23" name="Picture 3" descr="Image result for bank teller woman images"/>
          <p:cNvPicPr>
            <a:picLocks noChangeAspect="1" noChangeArrowheads="1"/>
          </p:cNvPicPr>
          <p:nvPr/>
        </p:nvPicPr>
        <p:blipFill>
          <a:blip r:embed="rId2" cstate="print">
            <a:extLst>
              <a:ext uri="{28A0092B-C50C-407E-A947-70E740481C1C}">
                <a14:useLocalDpi xmlns:a14="http://schemas.microsoft.com/office/drawing/2010/main" val="0"/>
              </a:ext>
            </a:extLst>
          </a:blip>
          <a:srcRect l="26929" r="18202" b="4872"/>
          <a:stretch>
            <a:fillRect/>
          </a:stretch>
        </p:blipFill>
        <p:spPr bwMode="auto">
          <a:xfrm>
            <a:off x="9096237" y="2094363"/>
            <a:ext cx="2305082" cy="2249037"/>
          </a:xfrm>
          <a:prstGeom prst="ellipse">
            <a:avLst/>
          </a:prstGeom>
          <a:noFill/>
          <a:ln w="12700" algn="in">
            <a:solidFill>
              <a:srgbClr val="7992B1"/>
            </a:solidFill>
            <a:round/>
            <a:headEnd/>
            <a:tailEnd/>
          </a:ln>
          <a:effectLst>
            <a:outerShdw dist="99190" dir="3011666" algn="ctr" rotWithShape="0">
              <a:srgbClr val="0F243E">
                <a:alpha val="50000"/>
              </a:srgbClr>
            </a:outerShdw>
          </a:effectLst>
          <a:extLst>
            <a:ext uri="{909E8E84-426E-40DD-AFC4-6F175D3DCCD1}">
              <a14:hiddenFill xmlns:a14="http://schemas.microsoft.com/office/drawing/2010/main">
                <a:solidFill>
                  <a:srgbClr val="FFFFFF"/>
                </a:solidFill>
              </a14:hiddenFill>
            </a:ext>
          </a:extLst>
        </p:spPr>
      </p:pic>
      <p:sp>
        <p:nvSpPr>
          <p:cNvPr id="5" name="Rectangle 4"/>
          <p:cNvSpPr/>
          <p:nvPr/>
        </p:nvSpPr>
        <p:spPr>
          <a:xfrm>
            <a:off x="711015" y="2099443"/>
            <a:ext cx="8964797" cy="3539430"/>
          </a:xfrm>
          <a:prstGeom prst="rect">
            <a:avLst/>
          </a:prstGeom>
        </p:spPr>
        <p:txBody>
          <a:bodyPr wrap="square">
            <a:spAutoFit/>
          </a:bodyPr>
          <a:lstStyle/>
          <a:p>
            <a:r>
              <a:rPr lang="en-US" sz="2800" dirty="0"/>
              <a:t>This is what the CDC site says:</a:t>
            </a:r>
          </a:p>
          <a:p>
            <a:r>
              <a:rPr lang="en-US" sz="2800" dirty="0"/>
              <a:t>“Seek Medical Attention Immediately If you have: </a:t>
            </a:r>
          </a:p>
          <a:p>
            <a:pPr marL="457200" indent="-457200">
              <a:buFont typeface="Arial" panose="020B0604020202020204" pitchFamily="34" charset="0"/>
              <a:buChar char="•"/>
            </a:pPr>
            <a:r>
              <a:rPr lang="en-US" sz="2800" dirty="0"/>
              <a:t>Trouble breathing</a:t>
            </a:r>
          </a:p>
          <a:p>
            <a:pPr marL="457200" indent="-457200">
              <a:buFont typeface="Arial" panose="020B0604020202020204" pitchFamily="34" charset="0"/>
              <a:buChar char="•"/>
            </a:pPr>
            <a:r>
              <a:rPr lang="en-US" sz="2800" dirty="0"/>
              <a:t>Persistent pain or pressure in the chest</a:t>
            </a:r>
          </a:p>
          <a:p>
            <a:pPr marL="457200" indent="-457200">
              <a:buFont typeface="Arial" panose="020B0604020202020204" pitchFamily="34" charset="0"/>
              <a:buChar char="•"/>
            </a:pPr>
            <a:r>
              <a:rPr lang="en-US" sz="2800" dirty="0"/>
              <a:t>New confusion or inability to arouse</a:t>
            </a:r>
          </a:p>
          <a:p>
            <a:pPr marL="457200" indent="-457200">
              <a:buFont typeface="Arial" panose="020B0604020202020204" pitchFamily="34" charset="0"/>
              <a:buChar char="•"/>
            </a:pPr>
            <a:r>
              <a:rPr lang="en-US" sz="2800" dirty="0"/>
              <a:t>Bluish lips or face</a:t>
            </a:r>
          </a:p>
          <a:p>
            <a:r>
              <a:rPr lang="en-US" sz="2800" dirty="0"/>
              <a:t>*Please consult your medical provider for any other symptoms that are severe or concerning.”</a:t>
            </a:r>
          </a:p>
        </p:txBody>
      </p:sp>
    </p:spTree>
    <p:extLst>
      <p:ext uri="{BB962C8B-B14F-4D97-AF65-F5344CB8AC3E}">
        <p14:creationId xmlns:p14="http://schemas.microsoft.com/office/powerpoint/2010/main" val="3955252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711015" y="888206"/>
            <a:ext cx="10665221" cy="10929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itle 1"/>
          <p:cNvSpPr txBox="1">
            <a:spLocks/>
          </p:cNvSpPr>
          <p:nvPr/>
        </p:nvSpPr>
        <p:spPr>
          <a:xfrm>
            <a:off x="838200" y="1001369"/>
            <a:ext cx="10515600" cy="751231"/>
          </a:xfrm>
          <a:prstGeom prst="rect">
            <a:avLst/>
          </a:prstGeom>
          <a:solidFill>
            <a:schemeClr val="bg1">
              <a:lumMod val="85000"/>
            </a:schemeClr>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Juanita doesn’t know what these words mean</a:t>
            </a:r>
          </a:p>
        </p:txBody>
      </p:sp>
      <p:pic>
        <p:nvPicPr>
          <p:cNvPr id="23" name="Picture 3" descr="Image result for bank teller woman images"/>
          <p:cNvPicPr>
            <a:picLocks noChangeAspect="1" noChangeArrowheads="1"/>
          </p:cNvPicPr>
          <p:nvPr/>
        </p:nvPicPr>
        <p:blipFill>
          <a:blip r:embed="rId2" cstate="print">
            <a:extLst>
              <a:ext uri="{28A0092B-C50C-407E-A947-70E740481C1C}">
                <a14:useLocalDpi xmlns:a14="http://schemas.microsoft.com/office/drawing/2010/main" val="0"/>
              </a:ext>
            </a:extLst>
          </a:blip>
          <a:srcRect l="26929" r="18202" b="4872"/>
          <a:stretch>
            <a:fillRect/>
          </a:stretch>
        </p:blipFill>
        <p:spPr bwMode="auto">
          <a:xfrm>
            <a:off x="9096237" y="2094363"/>
            <a:ext cx="2305082" cy="2249037"/>
          </a:xfrm>
          <a:prstGeom prst="ellipse">
            <a:avLst/>
          </a:prstGeom>
          <a:noFill/>
          <a:ln w="12700" algn="in">
            <a:solidFill>
              <a:srgbClr val="7992B1"/>
            </a:solidFill>
            <a:round/>
            <a:headEnd/>
            <a:tailEnd/>
          </a:ln>
          <a:effectLst>
            <a:outerShdw dist="99190" dir="3011666" algn="ctr" rotWithShape="0">
              <a:srgbClr val="0F243E">
                <a:alpha val="50000"/>
              </a:srgbClr>
            </a:outerShdw>
          </a:effectLst>
          <a:extLst>
            <a:ext uri="{909E8E84-426E-40DD-AFC4-6F175D3DCCD1}">
              <a14:hiddenFill xmlns:a14="http://schemas.microsoft.com/office/drawing/2010/main">
                <a:solidFill>
                  <a:srgbClr val="FFFFFF"/>
                </a:solidFill>
              </a14:hiddenFill>
            </a:ext>
          </a:extLst>
        </p:spPr>
      </p:pic>
      <p:sp>
        <p:nvSpPr>
          <p:cNvPr id="5" name="Rectangle 4"/>
          <p:cNvSpPr/>
          <p:nvPr/>
        </p:nvSpPr>
        <p:spPr>
          <a:xfrm>
            <a:off x="711015" y="2099443"/>
            <a:ext cx="8964797" cy="3539430"/>
          </a:xfrm>
          <a:prstGeom prst="rect">
            <a:avLst/>
          </a:prstGeom>
        </p:spPr>
        <p:txBody>
          <a:bodyPr wrap="square">
            <a:spAutoFit/>
          </a:bodyPr>
          <a:lstStyle/>
          <a:p>
            <a:r>
              <a:rPr lang="en-US" sz="2800" dirty="0"/>
              <a:t>The CDC site says: “Emergency Warning Signs for CoVid-19”</a:t>
            </a:r>
          </a:p>
          <a:p>
            <a:pPr marL="457200" indent="-457200">
              <a:buFont typeface="Arial" panose="020B0604020202020204" pitchFamily="34" charset="0"/>
              <a:buChar char="•"/>
            </a:pPr>
            <a:r>
              <a:rPr lang="en-US" sz="2800" dirty="0"/>
              <a:t>Seek Medical Attention Immediately If you have: </a:t>
            </a:r>
          </a:p>
          <a:p>
            <a:pPr marL="457200" indent="-457200">
              <a:buFont typeface="Arial" panose="020B0604020202020204" pitchFamily="34" charset="0"/>
              <a:buChar char="•"/>
            </a:pPr>
            <a:r>
              <a:rPr lang="en-US" sz="2800" dirty="0"/>
              <a:t>Trouble breathing</a:t>
            </a:r>
          </a:p>
          <a:p>
            <a:pPr marL="457200" indent="-457200">
              <a:buFont typeface="Arial" panose="020B0604020202020204" pitchFamily="34" charset="0"/>
              <a:buChar char="•"/>
            </a:pPr>
            <a:r>
              <a:rPr lang="en-US" sz="2800" dirty="0"/>
              <a:t>Persistent pain or pressure in the chest</a:t>
            </a:r>
          </a:p>
          <a:p>
            <a:pPr marL="457200" indent="-457200">
              <a:buFont typeface="Arial" panose="020B0604020202020204" pitchFamily="34" charset="0"/>
              <a:buChar char="•"/>
            </a:pPr>
            <a:r>
              <a:rPr lang="en-US" sz="2800" dirty="0"/>
              <a:t>New confusion or inability to arouse</a:t>
            </a:r>
          </a:p>
          <a:p>
            <a:pPr marL="457200" indent="-457200">
              <a:buFont typeface="Arial" panose="020B0604020202020204" pitchFamily="34" charset="0"/>
              <a:buChar char="•"/>
            </a:pPr>
            <a:r>
              <a:rPr lang="en-US" sz="2800" dirty="0"/>
              <a:t>Bluish lips or face</a:t>
            </a:r>
          </a:p>
          <a:p>
            <a:r>
              <a:rPr lang="en-US" sz="2800" dirty="0"/>
              <a:t>*Please consult your medical provider for any other symptoms that are severe or concerning.</a:t>
            </a:r>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4216320" y="2692560"/>
              <a:ext cx="1863000" cy="142560"/>
            </p14:xfrm>
          </p:contentPart>
        </mc:Choice>
        <mc:Fallback xmlns="">
          <p:pic>
            <p:nvPicPr>
              <p:cNvPr id="2" name="Ink 1"/>
              <p:cNvPicPr/>
              <p:nvPr/>
            </p:nvPicPr>
            <p:blipFill>
              <a:blip r:embed="rId4"/>
              <a:stretch>
                <a:fillRect/>
              </a:stretch>
            </p:blipFill>
            <p:spPr>
              <a:xfrm>
                <a:off x="4144320" y="2548560"/>
                <a:ext cx="2007000" cy="4305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Ink 2"/>
              <p14:cNvContentPartPr/>
              <p14:nvPr/>
            </p14:nvContentPartPr>
            <p14:xfrm>
              <a:off x="873720" y="3546480"/>
              <a:ext cx="2072880" cy="168840"/>
            </p14:xfrm>
          </p:contentPart>
        </mc:Choice>
        <mc:Fallback xmlns="">
          <p:pic>
            <p:nvPicPr>
              <p:cNvPr id="3" name="Ink 2"/>
              <p:cNvPicPr/>
              <p:nvPr/>
            </p:nvPicPr>
            <p:blipFill>
              <a:blip r:embed="rId6"/>
              <a:stretch>
                <a:fillRect/>
              </a:stretch>
            </p:blipFill>
            <p:spPr>
              <a:xfrm>
                <a:off x="801720" y="3402480"/>
                <a:ext cx="2216880" cy="4568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 name="Ink 3"/>
              <p14:cNvContentPartPr/>
              <p14:nvPr/>
            </p14:nvContentPartPr>
            <p14:xfrm>
              <a:off x="1564560" y="4074240"/>
              <a:ext cx="1433160" cy="149760"/>
            </p14:xfrm>
          </p:contentPart>
        </mc:Choice>
        <mc:Fallback xmlns="">
          <p:pic>
            <p:nvPicPr>
              <p:cNvPr id="4" name="Ink 3"/>
              <p:cNvPicPr/>
              <p:nvPr/>
            </p:nvPicPr>
            <p:blipFill>
              <a:blip r:embed="rId8"/>
              <a:stretch>
                <a:fillRect/>
              </a:stretch>
            </p:blipFill>
            <p:spPr>
              <a:xfrm>
                <a:off x="1492560" y="3930240"/>
                <a:ext cx="1577160" cy="4377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6" name="Ink 5"/>
              <p14:cNvContentPartPr/>
              <p14:nvPr/>
            </p14:nvContentPartPr>
            <p14:xfrm>
              <a:off x="3505320" y="3979200"/>
              <a:ext cx="2631600" cy="88560"/>
            </p14:xfrm>
          </p:contentPart>
        </mc:Choice>
        <mc:Fallback xmlns="">
          <p:pic>
            <p:nvPicPr>
              <p:cNvPr id="6" name="Ink 5"/>
              <p:cNvPicPr/>
              <p:nvPr/>
            </p:nvPicPr>
            <p:blipFill>
              <a:blip r:embed="rId10"/>
              <a:stretch>
                <a:fillRect/>
              </a:stretch>
            </p:blipFill>
            <p:spPr>
              <a:xfrm>
                <a:off x="3433320" y="3835200"/>
                <a:ext cx="2775600" cy="3765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7" name="Ink 6"/>
              <p14:cNvContentPartPr/>
              <p14:nvPr/>
            </p14:nvContentPartPr>
            <p14:xfrm>
              <a:off x="1635120" y="3888120"/>
              <a:ext cx="1301400" cy="125280"/>
            </p14:xfrm>
          </p:contentPart>
        </mc:Choice>
        <mc:Fallback xmlns="">
          <p:pic>
            <p:nvPicPr>
              <p:cNvPr id="7" name="Ink 6"/>
              <p:cNvPicPr/>
              <p:nvPr/>
            </p:nvPicPr>
            <p:blipFill>
              <a:blip r:embed="rId12"/>
              <a:stretch>
                <a:fillRect/>
              </a:stretch>
            </p:blipFill>
            <p:spPr>
              <a:xfrm>
                <a:off x="1563120" y="3744120"/>
                <a:ext cx="1445400" cy="4132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8" name="Ink 7"/>
              <p14:cNvContentPartPr/>
              <p14:nvPr/>
            </p14:nvContentPartPr>
            <p14:xfrm>
              <a:off x="2042280" y="4917360"/>
              <a:ext cx="975600" cy="71640"/>
            </p14:xfrm>
          </p:contentPart>
        </mc:Choice>
        <mc:Fallback xmlns="">
          <p:pic>
            <p:nvPicPr>
              <p:cNvPr id="8" name="Ink 7"/>
              <p:cNvPicPr/>
              <p:nvPr/>
            </p:nvPicPr>
            <p:blipFill>
              <a:blip r:embed="rId14"/>
              <a:stretch>
                <a:fillRect/>
              </a:stretch>
            </p:blipFill>
            <p:spPr>
              <a:xfrm>
                <a:off x="1970280" y="4773360"/>
                <a:ext cx="1119600" cy="359640"/>
              </a:xfrm>
              <a:prstGeom prst="rect">
                <a:avLst/>
              </a:prstGeom>
            </p:spPr>
          </p:pic>
        </mc:Fallback>
      </mc:AlternateContent>
    </p:spTree>
    <p:extLst>
      <p:ext uri="{BB962C8B-B14F-4D97-AF65-F5344CB8AC3E}">
        <p14:creationId xmlns:p14="http://schemas.microsoft.com/office/powerpoint/2010/main" val="875893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11015" y="888206"/>
            <a:ext cx="10665221" cy="11691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itle 1"/>
          <p:cNvSpPr>
            <a:spLocks noGrp="1"/>
          </p:cNvSpPr>
          <p:nvPr>
            <p:ph type="title"/>
          </p:nvPr>
        </p:nvSpPr>
        <p:spPr>
          <a:xfrm>
            <a:off x="687575" y="888207"/>
            <a:ext cx="10688662" cy="1237673"/>
          </a:xfrm>
        </p:spPr>
        <p:txBody>
          <a:bodyPr>
            <a:normAutofit fontScale="90000"/>
          </a:bodyPr>
          <a:lstStyle/>
          <a:p>
            <a:pPr algn="ctr"/>
            <a:r>
              <a:rPr lang="en-US" sz="4000" dirty="0"/>
              <a:t>Juanita looked up the words and this is what they mean</a:t>
            </a:r>
            <a:endParaRPr lang="en-US" sz="3100" dirty="0"/>
          </a:p>
        </p:txBody>
      </p:sp>
      <p:sp>
        <p:nvSpPr>
          <p:cNvPr id="12" name="Content Placeholder 2"/>
          <p:cNvSpPr>
            <a:spLocks noGrp="1"/>
          </p:cNvSpPr>
          <p:nvPr>
            <p:ph sz="quarter" idx="4294967295"/>
          </p:nvPr>
        </p:nvSpPr>
        <p:spPr>
          <a:xfrm>
            <a:off x="1059814" y="4752658"/>
            <a:ext cx="10520998" cy="1164260"/>
          </a:xfrm>
          <a:prstGeom prst="rect">
            <a:avLst/>
          </a:prstGeom>
        </p:spPr>
        <p:txBody>
          <a:bodyPr>
            <a:noAutofit/>
          </a:bodyPr>
          <a:lstStyle/>
          <a:p>
            <a:pPr marL="0" indent="0">
              <a:buNone/>
            </a:pPr>
            <a:r>
              <a:rPr lang="en-US" sz="2400" b="1" dirty="0"/>
              <a:t>Consult: </a:t>
            </a:r>
            <a:r>
              <a:rPr lang="en-US" sz="2400" dirty="0"/>
              <a:t>To talk to about a problem “Consult with the Dr.” </a:t>
            </a:r>
          </a:p>
          <a:p>
            <a:pPr marL="0" indent="0">
              <a:buNone/>
            </a:pPr>
            <a:br>
              <a:rPr lang="en-US" dirty="0"/>
            </a:br>
            <a:endParaRPr lang="en-US" dirty="0"/>
          </a:p>
        </p:txBody>
      </p:sp>
      <p:sp>
        <p:nvSpPr>
          <p:cNvPr id="3" name="Rectangle 2"/>
          <p:cNvSpPr/>
          <p:nvPr/>
        </p:nvSpPr>
        <p:spPr>
          <a:xfrm>
            <a:off x="1065212" y="2286000"/>
            <a:ext cx="10665222" cy="1200329"/>
          </a:xfrm>
          <a:prstGeom prst="rect">
            <a:avLst/>
          </a:prstGeom>
        </p:spPr>
        <p:txBody>
          <a:bodyPr wrap="square">
            <a:spAutoFit/>
          </a:bodyPr>
          <a:lstStyle/>
          <a:p>
            <a:r>
              <a:rPr lang="en-US" sz="2400" b="1" dirty="0"/>
              <a:t>Immediately : </a:t>
            </a:r>
            <a:r>
              <a:rPr lang="en-US" sz="2400" dirty="0"/>
              <a:t>right away. “Do it right now!”</a:t>
            </a:r>
          </a:p>
          <a:p>
            <a:endParaRPr lang="en-US" sz="2400" dirty="0"/>
          </a:p>
          <a:p>
            <a:endParaRPr lang="en-US" sz="2400" dirty="0"/>
          </a:p>
        </p:txBody>
      </p:sp>
      <p:sp>
        <p:nvSpPr>
          <p:cNvPr id="4" name="Oval 3"/>
          <p:cNvSpPr/>
          <p:nvPr/>
        </p:nvSpPr>
        <p:spPr>
          <a:xfrm>
            <a:off x="836612" y="2402532"/>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042668" y="2930679"/>
            <a:ext cx="10311024" cy="461665"/>
          </a:xfrm>
          <a:prstGeom prst="rect">
            <a:avLst/>
          </a:prstGeom>
        </p:spPr>
        <p:txBody>
          <a:bodyPr wrap="square">
            <a:spAutoFit/>
          </a:bodyPr>
          <a:lstStyle/>
          <a:p>
            <a:r>
              <a:rPr lang="en-US" sz="2400" b="1" dirty="0"/>
              <a:t>Persistent pain: </a:t>
            </a:r>
            <a:r>
              <a:rPr lang="en-US" sz="2400" dirty="0"/>
              <a:t>Pain that is always there, you can’t get rid of it. </a:t>
            </a:r>
          </a:p>
        </p:txBody>
      </p:sp>
      <p:sp>
        <p:nvSpPr>
          <p:cNvPr id="16" name="Rectangle 15"/>
          <p:cNvSpPr/>
          <p:nvPr/>
        </p:nvSpPr>
        <p:spPr>
          <a:xfrm>
            <a:off x="1059814" y="3820455"/>
            <a:ext cx="10210800" cy="461665"/>
          </a:xfrm>
          <a:prstGeom prst="rect">
            <a:avLst/>
          </a:prstGeom>
        </p:spPr>
        <p:txBody>
          <a:bodyPr wrap="square">
            <a:spAutoFit/>
          </a:bodyPr>
          <a:lstStyle/>
          <a:p>
            <a:r>
              <a:rPr lang="en-US" sz="2400" b="1" dirty="0"/>
              <a:t>Unable to arouse: </a:t>
            </a:r>
            <a:r>
              <a:rPr lang="en-US" sz="2400" dirty="0"/>
              <a:t>can’t wake someone up.</a:t>
            </a:r>
          </a:p>
        </p:txBody>
      </p:sp>
      <p:sp>
        <p:nvSpPr>
          <p:cNvPr id="17" name="Oval 16"/>
          <p:cNvSpPr/>
          <p:nvPr/>
        </p:nvSpPr>
        <p:spPr>
          <a:xfrm>
            <a:off x="814068" y="3118209"/>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831214" y="4031159"/>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31214" y="4896179"/>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5773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xEl>
                                              <p:pRg st="0" end="0"/>
                                            </p:txEl>
                                          </p:spTgt>
                                        </p:tgtEl>
                                        <p:attrNameLst>
                                          <p:attrName>style.visibility</p:attrName>
                                        </p:attrNameLst>
                                      </p:cBhvr>
                                      <p:to>
                                        <p:strVal val="visible"/>
                                      </p:to>
                                    </p:set>
                                    <p:animEffect transition="in" filter="fade">
                                      <p:cBhvr>
                                        <p:cTn id="34" dur="500"/>
                                        <p:tgtEl>
                                          <p:spTgt spid="12">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
                                            <p:txEl>
                                              <p:pRg st="1" end="1"/>
                                            </p:txEl>
                                          </p:spTgt>
                                        </p:tgtEl>
                                        <p:attrNameLst>
                                          <p:attrName>style.visibility</p:attrName>
                                        </p:attrNameLst>
                                      </p:cBhvr>
                                      <p:to>
                                        <p:strVal val="visible"/>
                                      </p:to>
                                    </p:set>
                                    <p:animEffect transition="in" filter="fade">
                                      <p:cBhvr>
                                        <p:cTn id="39"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3" grpId="0"/>
      <p:bldP spid="4" grpId="0" animBg="1"/>
      <p:bldP spid="15" grpId="0"/>
      <p:bldP spid="16" grpId="0"/>
      <p:bldP spid="17" grpId="0" animBg="1"/>
      <p:bldP spid="1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29708" y="856305"/>
            <a:ext cx="10665221" cy="11691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itle 1"/>
          <p:cNvSpPr>
            <a:spLocks noGrp="1"/>
          </p:cNvSpPr>
          <p:nvPr>
            <p:ph type="title"/>
          </p:nvPr>
        </p:nvSpPr>
        <p:spPr>
          <a:xfrm>
            <a:off x="609441" y="274637"/>
            <a:ext cx="10969943" cy="1731937"/>
          </a:xfrm>
        </p:spPr>
        <p:txBody>
          <a:bodyPr>
            <a:normAutofit/>
          </a:bodyPr>
          <a:lstStyle/>
          <a:p>
            <a:pPr algn="ctr"/>
            <a:r>
              <a:rPr lang="en-US" sz="4000" dirty="0"/>
              <a:t>Matching</a:t>
            </a:r>
            <a:endParaRPr lang="en-US" sz="3100" dirty="0"/>
          </a:p>
        </p:txBody>
      </p:sp>
      <p:sp>
        <p:nvSpPr>
          <p:cNvPr id="12" name="Content Placeholder 2"/>
          <p:cNvSpPr>
            <a:spLocks noGrp="1"/>
          </p:cNvSpPr>
          <p:nvPr>
            <p:ph sz="half" idx="1"/>
          </p:nvPr>
        </p:nvSpPr>
        <p:spPr>
          <a:xfrm>
            <a:off x="1059813" y="4774690"/>
            <a:ext cx="4933025" cy="1351474"/>
          </a:xfrm>
          <a:prstGeom prst="rect">
            <a:avLst/>
          </a:prstGeom>
        </p:spPr>
        <p:txBody>
          <a:bodyPr>
            <a:noAutofit/>
          </a:bodyPr>
          <a:lstStyle/>
          <a:p>
            <a:pPr marL="0" indent="0">
              <a:buNone/>
            </a:pPr>
            <a:r>
              <a:rPr lang="en-US" sz="2400" b="1" dirty="0"/>
              <a:t>Consult</a:t>
            </a:r>
            <a:br>
              <a:rPr lang="en-US" dirty="0"/>
            </a:br>
            <a:endParaRPr lang="en-US" dirty="0"/>
          </a:p>
        </p:txBody>
      </p:sp>
      <p:sp>
        <p:nvSpPr>
          <p:cNvPr id="2" name="Content Placeholder 1"/>
          <p:cNvSpPr>
            <a:spLocks noGrp="1"/>
          </p:cNvSpPr>
          <p:nvPr>
            <p:ph sz="half" idx="2"/>
          </p:nvPr>
        </p:nvSpPr>
        <p:spPr>
          <a:xfrm>
            <a:off x="6627812" y="2025499"/>
            <a:ext cx="4951572" cy="4100665"/>
          </a:xfrm>
        </p:spPr>
        <p:txBody>
          <a:bodyPr/>
          <a:lstStyle/>
          <a:p>
            <a:r>
              <a:rPr lang="en-US" dirty="0"/>
              <a:t>To talk to about solving a problem</a:t>
            </a:r>
          </a:p>
          <a:p>
            <a:r>
              <a:rPr lang="en-US" dirty="0"/>
              <a:t>Pain that is always there, you can’t get rid of it. </a:t>
            </a:r>
          </a:p>
          <a:p>
            <a:r>
              <a:rPr lang="en-US" dirty="0"/>
              <a:t>Right now</a:t>
            </a:r>
          </a:p>
          <a:p>
            <a:r>
              <a:rPr lang="en-US" dirty="0"/>
              <a:t>Can’t wake someone up</a:t>
            </a:r>
          </a:p>
          <a:p>
            <a:endParaRPr lang="en-US" dirty="0"/>
          </a:p>
        </p:txBody>
      </p:sp>
      <p:sp>
        <p:nvSpPr>
          <p:cNvPr id="3" name="Rectangle 2"/>
          <p:cNvSpPr/>
          <p:nvPr/>
        </p:nvSpPr>
        <p:spPr>
          <a:xfrm>
            <a:off x="1065212" y="2286000"/>
            <a:ext cx="10665222" cy="461665"/>
          </a:xfrm>
          <a:prstGeom prst="rect">
            <a:avLst/>
          </a:prstGeom>
        </p:spPr>
        <p:txBody>
          <a:bodyPr wrap="square">
            <a:spAutoFit/>
          </a:bodyPr>
          <a:lstStyle/>
          <a:p>
            <a:r>
              <a:rPr lang="en-US" sz="2400" b="1" dirty="0"/>
              <a:t>Immediately</a:t>
            </a:r>
            <a:endParaRPr lang="en-US" sz="2400" dirty="0"/>
          </a:p>
        </p:txBody>
      </p:sp>
      <p:sp>
        <p:nvSpPr>
          <p:cNvPr id="4" name="Oval 3"/>
          <p:cNvSpPr/>
          <p:nvPr/>
        </p:nvSpPr>
        <p:spPr>
          <a:xfrm>
            <a:off x="836612" y="2402532"/>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042668" y="2930679"/>
            <a:ext cx="5434094" cy="461665"/>
          </a:xfrm>
          <a:prstGeom prst="rect">
            <a:avLst/>
          </a:prstGeom>
        </p:spPr>
        <p:txBody>
          <a:bodyPr wrap="square">
            <a:spAutoFit/>
          </a:bodyPr>
          <a:lstStyle/>
          <a:p>
            <a:r>
              <a:rPr lang="en-US" sz="2400" b="1" dirty="0"/>
              <a:t>Persistent pain</a:t>
            </a:r>
            <a:endParaRPr lang="en-US" sz="2400" dirty="0"/>
          </a:p>
        </p:txBody>
      </p:sp>
      <p:sp>
        <p:nvSpPr>
          <p:cNvPr id="16" name="Rectangle 15"/>
          <p:cNvSpPr/>
          <p:nvPr/>
        </p:nvSpPr>
        <p:spPr>
          <a:xfrm>
            <a:off x="1059814" y="3820455"/>
            <a:ext cx="10210800" cy="461665"/>
          </a:xfrm>
          <a:prstGeom prst="rect">
            <a:avLst/>
          </a:prstGeom>
        </p:spPr>
        <p:txBody>
          <a:bodyPr wrap="square">
            <a:spAutoFit/>
          </a:bodyPr>
          <a:lstStyle/>
          <a:p>
            <a:r>
              <a:rPr lang="en-US" sz="2400" b="1" dirty="0"/>
              <a:t>Unable to arouse</a:t>
            </a:r>
            <a:r>
              <a:rPr lang="en-US" sz="2400" dirty="0"/>
              <a:t>.</a:t>
            </a:r>
          </a:p>
        </p:txBody>
      </p:sp>
      <p:sp>
        <p:nvSpPr>
          <p:cNvPr id="17" name="Oval 16"/>
          <p:cNvSpPr/>
          <p:nvPr/>
        </p:nvSpPr>
        <p:spPr>
          <a:xfrm>
            <a:off x="814068" y="3118209"/>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831214" y="4031159"/>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31214" y="4896179"/>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9983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29708" y="856305"/>
            <a:ext cx="10665221" cy="13215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itle 1"/>
          <p:cNvSpPr>
            <a:spLocks noGrp="1"/>
          </p:cNvSpPr>
          <p:nvPr>
            <p:ph type="title"/>
          </p:nvPr>
        </p:nvSpPr>
        <p:spPr>
          <a:xfrm>
            <a:off x="609441" y="274638"/>
            <a:ext cx="10969943" cy="2324846"/>
          </a:xfrm>
        </p:spPr>
        <p:txBody>
          <a:bodyPr>
            <a:normAutofit/>
          </a:bodyPr>
          <a:lstStyle/>
          <a:p>
            <a:pPr algn="ctr"/>
            <a:r>
              <a:rPr lang="en-US" sz="3600" dirty="0"/>
              <a:t>What to do?</a:t>
            </a:r>
            <a:br>
              <a:rPr lang="en-US" sz="3600" dirty="0"/>
            </a:br>
            <a:r>
              <a:rPr lang="en-US" sz="3600" dirty="0"/>
              <a:t>Use “Chat”     to write your answer</a:t>
            </a:r>
          </a:p>
        </p:txBody>
      </p:sp>
      <p:sp>
        <p:nvSpPr>
          <p:cNvPr id="12" name="Content Placeholder 2"/>
          <p:cNvSpPr>
            <a:spLocks noGrp="1"/>
          </p:cNvSpPr>
          <p:nvPr>
            <p:ph idx="1"/>
          </p:nvPr>
        </p:nvSpPr>
        <p:spPr>
          <a:xfrm>
            <a:off x="609441" y="2075505"/>
            <a:ext cx="10969943" cy="4020495"/>
          </a:xfrm>
          <a:prstGeom prst="rect">
            <a:avLst/>
          </a:prstGeom>
        </p:spPr>
        <p:txBody>
          <a:bodyPr>
            <a:noAutofit/>
          </a:bodyPr>
          <a:lstStyle/>
          <a:p>
            <a:pPr marL="0" indent="0">
              <a:buNone/>
            </a:pPr>
            <a:br>
              <a:rPr lang="en-US" dirty="0"/>
            </a:br>
            <a:endParaRPr lang="en-US" dirty="0"/>
          </a:p>
        </p:txBody>
      </p:sp>
      <p:sp>
        <p:nvSpPr>
          <p:cNvPr id="7" name="TextBox 6"/>
          <p:cNvSpPr txBox="1"/>
          <p:nvPr/>
        </p:nvSpPr>
        <p:spPr>
          <a:xfrm flipH="1">
            <a:off x="1644331" y="2971800"/>
            <a:ext cx="8641081" cy="1754326"/>
          </a:xfrm>
          <a:prstGeom prst="rect">
            <a:avLst/>
          </a:prstGeom>
          <a:noFill/>
        </p:spPr>
        <p:txBody>
          <a:bodyPr wrap="square" rtlCol="0">
            <a:spAutoFit/>
          </a:bodyPr>
          <a:lstStyle/>
          <a:p>
            <a:r>
              <a:rPr lang="en-US" sz="3600" dirty="0"/>
              <a:t>What does it mean to “Seek Medical Attention Immediately”? How do we seek emergency medical attention in our country?</a:t>
            </a:r>
          </a:p>
        </p:txBody>
      </p:sp>
      <p:sp>
        <p:nvSpPr>
          <p:cNvPr id="20" name="Oval Callout 19"/>
          <p:cNvSpPr/>
          <p:nvPr/>
        </p:nvSpPr>
        <p:spPr>
          <a:xfrm>
            <a:off x="4951412" y="1608799"/>
            <a:ext cx="381000" cy="306489"/>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5793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When Someone is Sick</a:t>
            </a:r>
          </a:p>
        </p:txBody>
      </p:sp>
      <p:pic>
        <p:nvPicPr>
          <p:cNvPr id="4" name="1rIsSg1EFkY"/>
          <p:cNvPicPr>
            <a:picLocks noGrp="1" noRot="1" noChangeAspect="1"/>
          </p:cNvPicPr>
          <p:nvPr>
            <p:ph idx="1"/>
            <a:videoFile r:link="rId1"/>
          </p:nvPr>
        </p:nvPicPr>
        <p:blipFill>
          <a:blip r:embed="rId3"/>
          <a:stretch>
            <a:fillRect/>
          </a:stretch>
        </p:blipFill>
        <p:spPr>
          <a:xfrm>
            <a:off x="1674812" y="1376362"/>
            <a:ext cx="8534400" cy="4800601"/>
          </a:xfrm>
          <a:prstGeom prst="rect">
            <a:avLst/>
          </a:prstGeom>
        </p:spPr>
      </p:pic>
    </p:spTree>
    <p:extLst>
      <p:ext uri="{BB962C8B-B14F-4D97-AF65-F5344CB8AC3E}">
        <p14:creationId xmlns:p14="http://schemas.microsoft.com/office/powerpoint/2010/main" val="3030496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711015" y="888205"/>
            <a:ext cx="10665221" cy="11922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itle 1"/>
          <p:cNvSpPr txBox="1">
            <a:spLocks/>
          </p:cNvSpPr>
          <p:nvPr/>
        </p:nvSpPr>
        <p:spPr>
          <a:xfrm>
            <a:off x="610790" y="937492"/>
            <a:ext cx="10665222" cy="104370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Juanita will follow the CDC advice. How will that protect her mother? Unmute your microphone to answer?</a:t>
            </a:r>
          </a:p>
        </p:txBody>
      </p:sp>
      <p:sp>
        <p:nvSpPr>
          <p:cNvPr id="16" name="Content Placeholder 2"/>
          <p:cNvSpPr txBox="1">
            <a:spLocks/>
          </p:cNvSpPr>
          <p:nvPr/>
        </p:nvSpPr>
        <p:spPr>
          <a:xfrm>
            <a:off x="711015" y="2386875"/>
            <a:ext cx="9760526" cy="12538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US" sz="2400" dirty="0"/>
          </a:p>
        </p:txBody>
      </p:sp>
      <p:pic>
        <p:nvPicPr>
          <p:cNvPr id="5122" name="Picture 2" descr="Image result for bank teller woman images"/>
          <p:cNvPicPr>
            <a:picLocks noChangeAspect="1" noChangeArrowheads="1"/>
          </p:cNvPicPr>
          <p:nvPr/>
        </p:nvPicPr>
        <p:blipFill>
          <a:blip r:embed="rId2" cstate="print">
            <a:extLst>
              <a:ext uri="{28A0092B-C50C-407E-A947-70E740481C1C}">
                <a14:useLocalDpi xmlns:a14="http://schemas.microsoft.com/office/drawing/2010/main" val="0"/>
              </a:ext>
            </a:extLst>
          </a:blip>
          <a:srcRect l="41602" r="31985" b="56747"/>
          <a:stretch>
            <a:fillRect/>
          </a:stretch>
        </p:blipFill>
        <p:spPr bwMode="auto">
          <a:xfrm>
            <a:off x="9972681" y="2308916"/>
            <a:ext cx="1403555" cy="1293266"/>
          </a:xfrm>
          <a:prstGeom prst="ellipse">
            <a:avLst/>
          </a:prstGeom>
          <a:noFill/>
          <a:ln w="12700" algn="in">
            <a:solidFill>
              <a:srgbClr val="7992B1"/>
            </a:solidFill>
            <a:round/>
            <a:headEnd/>
            <a:tailEnd/>
          </a:ln>
          <a:effectLst>
            <a:outerShdw dist="99190" dir="3011666" algn="ctr" rotWithShape="0">
              <a:srgbClr val="0F243E">
                <a:alpha val="50000"/>
              </a:srgbClr>
            </a:outerShdw>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09441" y="2308916"/>
            <a:ext cx="10969943" cy="3817248"/>
          </a:xfrm>
        </p:spPr>
        <p:txBody>
          <a:bodyPr>
            <a:normAutofit lnSpcReduction="10000"/>
          </a:bodyPr>
          <a:lstStyle/>
          <a:p>
            <a:r>
              <a:rPr lang="en-US" dirty="0"/>
              <a:t>She will not be in the same room as her mother</a:t>
            </a:r>
          </a:p>
          <a:p>
            <a:r>
              <a:rPr lang="en-US" dirty="0"/>
              <a:t>She will not use the same things as her mother</a:t>
            </a:r>
          </a:p>
          <a:p>
            <a:r>
              <a:rPr lang="en-US" dirty="0"/>
              <a:t>Only her husband will come to her if she needs help</a:t>
            </a:r>
          </a:p>
          <a:p>
            <a:r>
              <a:rPr lang="en-US" dirty="0"/>
              <a:t>She will wear a face mask if her husband is in the room or she needs to go out</a:t>
            </a:r>
          </a:p>
          <a:p>
            <a:r>
              <a:rPr lang="en-US" dirty="0"/>
              <a:t>Everyone in the family will wash their hands frequently</a:t>
            </a:r>
          </a:p>
          <a:p>
            <a:r>
              <a:rPr lang="en-US" dirty="0"/>
              <a:t>Her husband will disinfect surfaces at least once a day</a:t>
            </a:r>
          </a:p>
        </p:txBody>
      </p:sp>
    </p:spTree>
    <p:extLst>
      <p:ext uri="{BB962C8B-B14F-4D97-AF65-F5344CB8AC3E}">
        <p14:creationId xmlns:p14="http://schemas.microsoft.com/office/powerpoint/2010/main" val="272783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692918" y="4323568"/>
            <a:ext cx="10639828" cy="838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Remember that that CoVid-19 is a “novel” or new virus. Experts are still learning about it and in a pandemic they will ask us to learn new things too.   </a:t>
            </a:r>
          </a:p>
        </p:txBody>
      </p:sp>
      <p:sp>
        <p:nvSpPr>
          <p:cNvPr id="13" name="Rectangle 12"/>
          <p:cNvSpPr/>
          <p:nvPr/>
        </p:nvSpPr>
        <p:spPr>
          <a:xfrm>
            <a:off x="692918" y="714674"/>
            <a:ext cx="10670301" cy="9563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711015" y="609601"/>
            <a:ext cx="10665222" cy="1325563"/>
          </a:xfrm>
        </p:spPr>
        <p:txBody>
          <a:bodyPr>
            <a:normAutofit/>
          </a:bodyPr>
          <a:lstStyle/>
          <a:p>
            <a:pPr algn="ctr"/>
            <a:r>
              <a:rPr lang="en-US" sz="3600" dirty="0"/>
              <a:t>30 days to slow the spread. Juanita &amp; Frank</a:t>
            </a:r>
          </a:p>
        </p:txBody>
      </p:sp>
      <p:sp>
        <p:nvSpPr>
          <p:cNvPr id="10" name="Content Placeholder 2"/>
          <p:cNvSpPr>
            <a:spLocks noGrp="1"/>
          </p:cNvSpPr>
          <p:nvPr>
            <p:ph sz="quarter" idx="4294967295"/>
          </p:nvPr>
        </p:nvSpPr>
        <p:spPr>
          <a:xfrm>
            <a:off x="711015" y="4876800"/>
            <a:ext cx="11173090" cy="3048000"/>
          </a:xfrm>
          <a:prstGeom prst="rect">
            <a:avLst/>
          </a:prstGeom>
        </p:spPr>
        <p:txBody>
          <a:bodyPr>
            <a:normAutofit/>
          </a:bodyPr>
          <a:lstStyle/>
          <a:p>
            <a:pPr marL="0" indent="0">
              <a:buNone/>
            </a:pPr>
            <a:endParaRPr lang="en-US" dirty="0">
              <a:latin typeface="Arial" panose="020B0604020202020204" pitchFamily="34" charset="0"/>
              <a:cs typeface="Arial" panose="020B0604020202020204" pitchFamily="34" charset="0"/>
            </a:endParaRPr>
          </a:p>
          <a:p>
            <a:pPr marL="0" indent="0" algn="ctr">
              <a:spcBef>
                <a:spcPts val="0"/>
              </a:spcBef>
              <a:buNone/>
            </a:pPr>
            <a:r>
              <a:rPr lang="en-US" sz="2200" dirty="0">
                <a:latin typeface="Arial" panose="020B0604020202020204" pitchFamily="34" charset="0"/>
                <a:cs typeface="Arial" panose="020B0604020202020204" pitchFamily="34" charset="0"/>
              </a:rPr>
              <a:t>Let’s look at some of the science words in this announcement so we can all learn and do what will help!</a:t>
            </a:r>
            <a:endParaRPr lang="en-US" sz="1200" dirty="0">
              <a:latin typeface="Arial" panose="020B0604020202020204" pitchFamily="34" charset="0"/>
              <a:cs typeface="Arial" panose="020B0604020202020204" pitchFamily="34" charset="0"/>
            </a:endParaRPr>
          </a:p>
        </p:txBody>
      </p:sp>
      <p:sp>
        <p:nvSpPr>
          <p:cNvPr id="11" name="Rectangle 10"/>
          <p:cNvSpPr/>
          <p:nvPr/>
        </p:nvSpPr>
        <p:spPr>
          <a:xfrm>
            <a:off x="736408" y="1641486"/>
            <a:ext cx="8308711" cy="2677656"/>
          </a:xfrm>
          <a:prstGeom prst="rect">
            <a:avLst/>
          </a:prstGeom>
        </p:spPr>
        <p:txBody>
          <a:bodyPr wrap="square">
            <a:spAutoFit/>
          </a:bodyPr>
          <a:lstStyle/>
          <a:p>
            <a:r>
              <a:rPr lang="en-US" sz="2100" dirty="0">
                <a:latin typeface="Arial" panose="020B0604020202020204" pitchFamily="34" charset="0"/>
                <a:cs typeface="Arial" panose="020B0604020202020204" pitchFamily="34" charset="0"/>
              </a:rPr>
              <a:t>Remember Juanita? She works in a bank. She lives with her husband, Frank; her 65-year old mother, Teresa; and her 10-year old daughter, Mary. Juanita and Frank watched the president and health officials the other night talk about the new plan “30 Days to Slow the Spread” They think this means they should continue social distancing and staying at home as much as they can. But they did not understand some of what was said. They also don’t understand why they have to keep doing this. </a:t>
            </a:r>
          </a:p>
        </p:txBody>
      </p:sp>
      <p:sp>
        <p:nvSpPr>
          <p:cNvPr id="15"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51" name="Picture 3" descr="Image result for bank teller woman images"/>
          <p:cNvPicPr>
            <a:picLocks noChangeAspect="1" noChangeArrowheads="1"/>
          </p:cNvPicPr>
          <p:nvPr/>
        </p:nvPicPr>
        <p:blipFill>
          <a:blip r:embed="rId2" cstate="print">
            <a:extLst>
              <a:ext uri="{28A0092B-C50C-407E-A947-70E740481C1C}">
                <a14:useLocalDpi xmlns:a14="http://schemas.microsoft.com/office/drawing/2010/main" val="0"/>
              </a:ext>
            </a:extLst>
          </a:blip>
          <a:srcRect l="26929" r="18202" b="4872"/>
          <a:stretch>
            <a:fillRect/>
          </a:stretch>
        </p:blipFill>
        <p:spPr bwMode="auto">
          <a:xfrm>
            <a:off x="9058137" y="1789563"/>
            <a:ext cx="2305082" cy="2249037"/>
          </a:xfrm>
          <a:prstGeom prst="ellipse">
            <a:avLst/>
          </a:prstGeom>
          <a:noFill/>
          <a:ln w="12700" algn="in">
            <a:solidFill>
              <a:srgbClr val="7992B1"/>
            </a:solidFill>
            <a:round/>
            <a:headEnd/>
            <a:tailEnd/>
          </a:ln>
          <a:effectLst>
            <a:outerShdw dist="99190" dir="3011666" algn="ctr" rotWithShape="0">
              <a:srgbClr val="0F243E">
                <a:alpha val="5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7988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barn(inVertical)">
                                      <p:cBhvr>
                                        <p:cTn id="1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9" grpId="0"/>
      <p:bldP spid="1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711015" y="888205"/>
            <a:ext cx="10665221" cy="11922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Title 1"/>
          <p:cNvSpPr txBox="1">
            <a:spLocks/>
          </p:cNvSpPr>
          <p:nvPr/>
        </p:nvSpPr>
        <p:spPr>
          <a:xfrm>
            <a:off x="610790" y="937492"/>
            <a:ext cx="10665222" cy="104370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600" dirty="0"/>
          </a:p>
        </p:txBody>
      </p:sp>
      <p:sp>
        <p:nvSpPr>
          <p:cNvPr id="16" name="Content Placeholder 2"/>
          <p:cNvSpPr txBox="1">
            <a:spLocks/>
          </p:cNvSpPr>
          <p:nvPr/>
        </p:nvSpPr>
        <p:spPr>
          <a:xfrm>
            <a:off x="711015" y="2386875"/>
            <a:ext cx="9760526" cy="12538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endParaRPr lang="en-US" sz="2400" dirty="0"/>
          </a:p>
        </p:txBody>
      </p:sp>
      <p:sp>
        <p:nvSpPr>
          <p:cNvPr id="2" name="Title 1"/>
          <p:cNvSpPr>
            <a:spLocks noGrp="1"/>
          </p:cNvSpPr>
          <p:nvPr>
            <p:ph type="title"/>
          </p:nvPr>
        </p:nvSpPr>
        <p:spPr>
          <a:xfrm>
            <a:off x="455613" y="364350"/>
            <a:ext cx="11218678" cy="2239962"/>
          </a:xfrm>
        </p:spPr>
        <p:txBody>
          <a:bodyPr>
            <a:normAutofit/>
          </a:bodyPr>
          <a:lstStyle/>
          <a:p>
            <a:r>
              <a:rPr lang="en-US" dirty="0"/>
              <a:t>Homework: Make a plan for your house</a:t>
            </a:r>
            <a:br>
              <a:rPr lang="en-US" dirty="0"/>
            </a:br>
            <a:r>
              <a:rPr lang="en-US" dirty="0"/>
              <a:t> in case someone gets sick</a:t>
            </a:r>
          </a:p>
        </p:txBody>
      </p:sp>
      <p:sp>
        <p:nvSpPr>
          <p:cNvPr id="3" name="Content Placeholder 2"/>
          <p:cNvSpPr>
            <a:spLocks noGrp="1"/>
          </p:cNvSpPr>
          <p:nvPr>
            <p:ph idx="1"/>
          </p:nvPr>
        </p:nvSpPr>
        <p:spPr>
          <a:xfrm>
            <a:off x="609441" y="2308916"/>
            <a:ext cx="10766795" cy="3817248"/>
          </a:xfrm>
        </p:spPr>
        <p:txBody>
          <a:bodyPr>
            <a:normAutofit fontScale="92500" lnSpcReduction="10000"/>
          </a:bodyPr>
          <a:lstStyle/>
          <a:p>
            <a:r>
              <a:rPr lang="en-US" dirty="0"/>
              <a:t>Where can the sick person stay to be as far away from the rest of the people living there. </a:t>
            </a:r>
          </a:p>
          <a:p>
            <a:r>
              <a:rPr lang="en-US" dirty="0"/>
              <a:t>Make sure to have soap and disinfectant.</a:t>
            </a:r>
          </a:p>
          <a:p>
            <a:r>
              <a:rPr lang="en-US" dirty="0"/>
              <a:t>Make sure everyone knows how to wash their hands right and practices not touching their face.</a:t>
            </a:r>
          </a:p>
          <a:p>
            <a:r>
              <a:rPr lang="en-US" dirty="0"/>
              <a:t>Look for two or three cloth face masks. Can you sew some faces masks or ask someone to do it for you? If not have some bandanas you can use to block sneezes.</a:t>
            </a:r>
          </a:p>
        </p:txBody>
      </p:sp>
    </p:spTree>
    <p:extLst>
      <p:ext uri="{BB962C8B-B14F-4D97-AF65-F5344CB8AC3E}">
        <p14:creationId xmlns:p14="http://schemas.microsoft.com/office/powerpoint/2010/main" val="58484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11015" y="659606"/>
            <a:ext cx="10665221" cy="8643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4"/>
          <p:cNvSpPr>
            <a:spLocks noChangeArrowheads="1"/>
          </p:cNvSpPr>
          <p:nvPr/>
        </p:nvSpPr>
        <p:spPr bwMode="auto">
          <a:xfrm>
            <a:off x="711015" y="3810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Rectangle 14"/>
          <p:cNvSpPr/>
          <p:nvPr/>
        </p:nvSpPr>
        <p:spPr>
          <a:xfrm>
            <a:off x="711015" y="6104684"/>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a:xfrm>
            <a:off x="838200" y="365125"/>
            <a:ext cx="10515600" cy="1325563"/>
          </a:xfrm>
        </p:spPr>
        <p:txBody>
          <a:bodyPr>
            <a:normAutofit/>
          </a:bodyPr>
          <a:lstStyle/>
          <a:p>
            <a:pPr algn="ctr"/>
            <a:r>
              <a:rPr lang="en-US" b="1" dirty="0"/>
              <a:t>Questions from last week</a:t>
            </a:r>
          </a:p>
        </p:txBody>
      </p:sp>
      <p:sp>
        <p:nvSpPr>
          <p:cNvPr id="17" name="Content Placeholder 2"/>
          <p:cNvSpPr>
            <a:spLocks noGrp="1"/>
          </p:cNvSpPr>
          <p:nvPr>
            <p:ph idx="1"/>
          </p:nvPr>
        </p:nvSpPr>
        <p:spPr>
          <a:xfrm>
            <a:off x="838200" y="1676400"/>
            <a:ext cx="10515600" cy="4351338"/>
          </a:xfrm>
        </p:spPr>
        <p:txBody>
          <a:bodyPr/>
          <a:lstStyle/>
          <a:p>
            <a:pPr marL="0" indent="0">
              <a:buNone/>
            </a:pPr>
            <a:r>
              <a:rPr lang="en-US" dirty="0"/>
              <a:t>Pets and CoVid-19.</a:t>
            </a:r>
          </a:p>
          <a:p>
            <a:pPr marL="0" indent="0">
              <a:buNone/>
            </a:pPr>
            <a:endParaRPr lang="en-US" dirty="0"/>
          </a:p>
          <a:p>
            <a:pPr marL="0" indent="0">
              <a:buNone/>
            </a:pPr>
            <a:r>
              <a:rPr lang="en-US" dirty="0"/>
              <a:t>Facemasks</a:t>
            </a:r>
          </a:p>
        </p:txBody>
      </p:sp>
    </p:spTree>
    <p:extLst>
      <p:ext uri="{BB962C8B-B14F-4D97-AF65-F5344CB8AC3E}">
        <p14:creationId xmlns:p14="http://schemas.microsoft.com/office/powerpoint/2010/main" val="564130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11015" y="659606"/>
            <a:ext cx="10665221" cy="8643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4"/>
          <p:cNvSpPr>
            <a:spLocks noChangeArrowheads="1"/>
          </p:cNvSpPr>
          <p:nvPr/>
        </p:nvSpPr>
        <p:spPr bwMode="auto">
          <a:xfrm>
            <a:off x="711015" y="3810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Rectangle 14"/>
          <p:cNvSpPr/>
          <p:nvPr/>
        </p:nvSpPr>
        <p:spPr>
          <a:xfrm>
            <a:off x="711015" y="6104684"/>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a:xfrm>
            <a:off x="838200" y="365125"/>
            <a:ext cx="10515600" cy="1325563"/>
          </a:xfrm>
        </p:spPr>
        <p:txBody>
          <a:bodyPr>
            <a:normAutofit fontScale="90000"/>
          </a:bodyPr>
          <a:lstStyle/>
          <a:p>
            <a:pPr algn="ctr"/>
            <a:r>
              <a:rPr lang="en-US" b="1" dirty="0"/>
              <a:t>What questions do you have about COVID-19?</a:t>
            </a:r>
          </a:p>
        </p:txBody>
      </p:sp>
      <p:sp>
        <p:nvSpPr>
          <p:cNvPr id="17" name="Content Placeholder 2"/>
          <p:cNvSpPr>
            <a:spLocks noGrp="1"/>
          </p:cNvSpPr>
          <p:nvPr>
            <p:ph idx="1"/>
          </p:nvPr>
        </p:nvSpPr>
        <p:spPr>
          <a:xfrm>
            <a:off x="838200" y="1676400"/>
            <a:ext cx="10515600" cy="4351338"/>
          </a:xfrm>
        </p:spPr>
        <p:txBody>
          <a:bodyPr/>
          <a:lstStyle/>
          <a:p>
            <a:pPr marL="0" indent="0">
              <a:buNone/>
            </a:pPr>
            <a:r>
              <a:rPr lang="en-US" dirty="0"/>
              <a:t>Go to the top of your screen and open the chat     . Write down one or two questions that you have.  We will work to include them in our series on this coronavirus. </a:t>
            </a:r>
          </a:p>
          <a:p>
            <a:pPr marL="0" indent="0">
              <a:buNone/>
            </a:pPr>
            <a:endParaRPr lang="en-US" dirty="0"/>
          </a:p>
        </p:txBody>
      </p:sp>
      <p:sp>
        <p:nvSpPr>
          <p:cNvPr id="2" name="Oval Callout 1"/>
          <p:cNvSpPr/>
          <p:nvPr/>
        </p:nvSpPr>
        <p:spPr>
          <a:xfrm>
            <a:off x="8761412" y="1790601"/>
            <a:ext cx="381000" cy="306489"/>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7937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1015" y="812006"/>
            <a:ext cx="10665221" cy="12453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a:spLocks noChangeArrowheads="1"/>
          </p:cNvSpPr>
          <p:nvPr/>
        </p:nvSpPr>
        <p:spPr bwMode="auto">
          <a:xfrm>
            <a:off x="711015" y="5334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Rectangle 5"/>
          <p:cNvSpPr/>
          <p:nvPr/>
        </p:nvSpPr>
        <p:spPr>
          <a:xfrm>
            <a:off x="711015" y="6104684"/>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839998" y="695325"/>
            <a:ext cx="10515600" cy="1362075"/>
          </a:xfrm>
        </p:spPr>
        <p:txBody>
          <a:bodyPr>
            <a:normAutofit fontScale="90000"/>
          </a:bodyPr>
          <a:lstStyle/>
          <a:p>
            <a:pPr algn="l"/>
            <a:r>
              <a:rPr lang="en-US" sz="4000" dirty="0"/>
              <a:t>Next Coronavirus Topic: How do I use the computer to talk to a health care provider? &amp; the CARES act</a:t>
            </a:r>
          </a:p>
        </p:txBody>
      </p:sp>
      <p:sp>
        <p:nvSpPr>
          <p:cNvPr id="8" name="Text Placeholder 4"/>
          <p:cNvSpPr txBox="1">
            <a:spLocks/>
          </p:cNvSpPr>
          <p:nvPr/>
        </p:nvSpPr>
        <p:spPr>
          <a:xfrm>
            <a:off x="831850" y="2228849"/>
            <a:ext cx="10515600" cy="440055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t>Remember you can work with your tutor before the next time. No tutor? Call the Kalamazoo Literacy Council at (269) 382-0490 ext. 222. </a:t>
            </a:r>
          </a:p>
          <a:p>
            <a:pPr marL="0" indent="0">
              <a:buNone/>
            </a:pPr>
            <a:r>
              <a:rPr lang="en-US" dirty="0"/>
              <a:t>     Best websites for the coronavirus:</a:t>
            </a:r>
          </a:p>
          <a:p>
            <a:pPr marL="457200" indent="0">
              <a:buNone/>
            </a:pPr>
            <a:r>
              <a:rPr lang="en-US" dirty="0">
                <a:hlinkClick r:id="rId2"/>
              </a:rPr>
              <a:t>https://www.cdc.gov/coronavirus/2019-nCoV/index.html</a:t>
            </a:r>
            <a:endParaRPr lang="en-US" dirty="0"/>
          </a:p>
          <a:p>
            <a:pPr marL="457200" indent="0">
              <a:buNone/>
            </a:pPr>
            <a:r>
              <a:rPr lang="en-US" dirty="0">
                <a:hlinkClick r:id="rId3"/>
              </a:rPr>
              <a:t>https://www.who.int/emergencies/diseases/novel-coronavirus-2019</a:t>
            </a:r>
            <a:endParaRPr lang="en-US" dirty="0"/>
          </a:p>
          <a:p>
            <a:pPr marL="571500" indent="-571500"/>
            <a:endParaRPr lang="en-US" sz="3600" dirty="0"/>
          </a:p>
          <a:p>
            <a:endParaRPr lang="en-US" sz="3600" dirty="0"/>
          </a:p>
        </p:txBody>
      </p:sp>
      <p:sp>
        <p:nvSpPr>
          <p:cNvPr id="9" name="Oval 8"/>
          <p:cNvSpPr/>
          <p:nvPr/>
        </p:nvSpPr>
        <p:spPr>
          <a:xfrm>
            <a:off x="977258" y="4622157"/>
            <a:ext cx="304800" cy="3048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990910" y="5307957"/>
            <a:ext cx="304800" cy="3048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6055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2497" y="872492"/>
            <a:ext cx="10270593" cy="9563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4"/>
          <p:cNvSpPr>
            <a:spLocks noChangeArrowheads="1"/>
          </p:cNvSpPr>
          <p:nvPr/>
        </p:nvSpPr>
        <p:spPr bwMode="auto">
          <a:xfrm>
            <a:off x="902497" y="609600"/>
            <a:ext cx="10270593"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Rectangle 6"/>
          <p:cNvSpPr/>
          <p:nvPr/>
        </p:nvSpPr>
        <p:spPr>
          <a:xfrm>
            <a:off x="5891265" y="6096000"/>
            <a:ext cx="5281825" cy="48040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836612" y="381000"/>
            <a:ext cx="8534400" cy="1905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latin typeface="Arial" panose="020B0604020202020204" pitchFamily="34" charset="0"/>
                <a:cs typeface="Arial" panose="020B0604020202020204" pitchFamily="34" charset="0"/>
              </a:rPr>
              <a:t>Stay Home and Stay Healthy</a:t>
            </a:r>
            <a:r>
              <a:rPr lang="en-US" sz="6600" b="1" dirty="0">
                <a:latin typeface="Arial" panose="020B0604020202020204" pitchFamily="34" charset="0"/>
                <a:cs typeface="Arial" panose="020B0604020202020204" pitchFamily="34" charset="0"/>
              </a:rPr>
              <a:t>!</a:t>
            </a:r>
          </a:p>
        </p:txBody>
      </p:sp>
      <p:sp>
        <p:nvSpPr>
          <p:cNvPr id="10" name="TextBox 9"/>
          <p:cNvSpPr txBox="1"/>
          <p:nvPr/>
        </p:nvSpPr>
        <p:spPr>
          <a:xfrm>
            <a:off x="5891265" y="6172200"/>
            <a:ext cx="5338444"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HEALTH LITERACY WORK GROUP</a:t>
            </a:r>
          </a:p>
        </p:txBody>
      </p:sp>
      <p:sp>
        <p:nvSpPr>
          <p:cNvPr id="11" name="Rectangle 4"/>
          <p:cNvSpPr>
            <a:spLocks noChangeArrowheads="1"/>
          </p:cNvSpPr>
          <p:nvPr/>
        </p:nvSpPr>
        <p:spPr bwMode="auto">
          <a:xfrm>
            <a:off x="914163" y="5953362"/>
            <a:ext cx="10258928" cy="139303"/>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2"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24005" y="6134271"/>
            <a:ext cx="4621742" cy="57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3" name="Rectangle 12"/>
          <p:cNvSpPr/>
          <p:nvPr/>
        </p:nvSpPr>
        <p:spPr>
          <a:xfrm>
            <a:off x="5865812" y="3581400"/>
            <a:ext cx="5307278" cy="2185214"/>
          </a:xfrm>
          <a:prstGeom prst="rect">
            <a:avLst/>
          </a:prstGeom>
        </p:spPr>
        <p:txBody>
          <a:bodyPr wrap="square">
            <a:spAutoFit/>
          </a:bodyPr>
          <a:lstStyle/>
          <a:p>
            <a:r>
              <a:rPr lang="en-US" sz="2000" b="1" i="1" dirty="0">
                <a:solidFill>
                  <a:srgbClr val="660033"/>
                </a:solidFill>
              </a:rPr>
              <a:t>Dr. Doris Ravotas</a:t>
            </a:r>
            <a:endParaRPr lang="en-US" sz="2000" b="1" dirty="0">
              <a:solidFill>
                <a:srgbClr val="660033"/>
              </a:solidFill>
            </a:endParaRPr>
          </a:p>
          <a:p>
            <a:r>
              <a:rPr lang="en-US" dirty="0"/>
              <a:t>Fulbright Specialist</a:t>
            </a:r>
          </a:p>
          <a:p>
            <a:r>
              <a:rPr lang="en-US" dirty="0"/>
              <a:t>Master Faculty Specialist</a:t>
            </a:r>
          </a:p>
          <a:p>
            <a:r>
              <a:rPr lang="en-US" dirty="0"/>
              <a:t>School of Interdisciplinary Health Programs</a:t>
            </a:r>
          </a:p>
          <a:p>
            <a:r>
              <a:rPr lang="en-US" dirty="0"/>
              <a:t>College of Health and Human Services</a:t>
            </a:r>
          </a:p>
          <a:p>
            <a:endParaRPr lang="en-US" sz="800" dirty="0"/>
          </a:p>
          <a:p>
            <a:r>
              <a:rPr lang="en-US" dirty="0"/>
              <a:t>KLC Fellow and Health Literacy Work Group Leader</a:t>
            </a:r>
          </a:p>
          <a:p>
            <a:r>
              <a:rPr lang="en-US" dirty="0"/>
              <a:t>Email: </a:t>
            </a:r>
            <a:r>
              <a:rPr lang="en-US" dirty="0">
                <a:hlinkClick r:id="rId3"/>
              </a:rPr>
              <a:t>doris.ravotas@wmich.edu</a:t>
            </a:r>
            <a:r>
              <a:rPr lang="en-US" dirty="0"/>
              <a:t> </a:t>
            </a:r>
          </a:p>
        </p:txBody>
      </p:sp>
      <p:sp>
        <p:nvSpPr>
          <p:cNvPr id="14" name="TextBox 13"/>
          <p:cNvSpPr txBox="1"/>
          <p:nvPr/>
        </p:nvSpPr>
        <p:spPr>
          <a:xfrm>
            <a:off x="5865812" y="3276600"/>
            <a:ext cx="4317947" cy="369332"/>
          </a:xfrm>
          <a:prstGeom prst="rect">
            <a:avLst/>
          </a:prstGeom>
          <a:noFill/>
        </p:spPr>
        <p:txBody>
          <a:bodyPr wrap="square" rtlCol="0">
            <a:spAutoFit/>
          </a:bodyPr>
          <a:lstStyle/>
          <a:p>
            <a:r>
              <a:rPr lang="en-US" b="1" dirty="0"/>
              <a:t>Developed by:</a:t>
            </a:r>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0612" y="3581400"/>
            <a:ext cx="2181136" cy="2077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5566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70692" y="956686"/>
            <a:ext cx="10665221" cy="11691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itle 1"/>
          <p:cNvSpPr>
            <a:spLocks noGrp="1"/>
          </p:cNvSpPr>
          <p:nvPr>
            <p:ph type="title"/>
          </p:nvPr>
        </p:nvSpPr>
        <p:spPr>
          <a:xfrm>
            <a:off x="687575" y="888207"/>
            <a:ext cx="10688662" cy="1237673"/>
          </a:xfrm>
        </p:spPr>
        <p:txBody>
          <a:bodyPr>
            <a:normAutofit/>
          </a:bodyPr>
          <a:lstStyle/>
          <a:p>
            <a:pPr algn="ctr"/>
            <a:r>
              <a:rPr lang="en-US" sz="4000" dirty="0"/>
              <a:t>Now let’s Look at some science words </a:t>
            </a:r>
            <a:br>
              <a:rPr lang="en-US" dirty="0"/>
            </a:br>
            <a:r>
              <a:rPr lang="en-US" sz="3100" dirty="0"/>
              <a:t>(let’s read them together and I will explain them)</a:t>
            </a:r>
          </a:p>
        </p:txBody>
      </p:sp>
      <p:sp>
        <p:nvSpPr>
          <p:cNvPr id="12" name="Content Placeholder 2"/>
          <p:cNvSpPr>
            <a:spLocks noGrp="1"/>
          </p:cNvSpPr>
          <p:nvPr>
            <p:ph sz="quarter" idx="4294967295"/>
          </p:nvPr>
        </p:nvSpPr>
        <p:spPr>
          <a:xfrm>
            <a:off x="1122574" y="5125518"/>
            <a:ext cx="10520998" cy="1164260"/>
          </a:xfrm>
          <a:prstGeom prst="rect">
            <a:avLst/>
          </a:prstGeom>
        </p:spPr>
        <p:txBody>
          <a:bodyPr>
            <a:noAutofit/>
          </a:bodyPr>
          <a:lstStyle/>
          <a:p>
            <a:pPr marL="0" indent="0">
              <a:buNone/>
            </a:pPr>
            <a:r>
              <a:rPr lang="en-US" sz="2400" b="1" dirty="0"/>
              <a:t>Community Mitigation</a:t>
            </a:r>
            <a:r>
              <a:rPr lang="en-US" sz="2400" dirty="0"/>
              <a:t>:  When a community works together to prevent many people from getting sick.</a:t>
            </a:r>
            <a:endParaRPr lang="en-US" dirty="0"/>
          </a:p>
        </p:txBody>
      </p:sp>
      <p:sp>
        <p:nvSpPr>
          <p:cNvPr id="3" name="Rectangle 2"/>
          <p:cNvSpPr/>
          <p:nvPr/>
        </p:nvSpPr>
        <p:spPr>
          <a:xfrm>
            <a:off x="1122574" y="2312953"/>
            <a:ext cx="10665222" cy="461665"/>
          </a:xfrm>
          <a:prstGeom prst="rect">
            <a:avLst/>
          </a:prstGeom>
        </p:spPr>
        <p:txBody>
          <a:bodyPr wrap="square">
            <a:spAutoFit/>
          </a:bodyPr>
          <a:lstStyle/>
          <a:p>
            <a:r>
              <a:rPr lang="en-US" sz="2400" b="1" dirty="0"/>
              <a:t>Model: </a:t>
            </a:r>
            <a:r>
              <a:rPr lang="en-US" sz="2400" dirty="0"/>
              <a:t>a picture showing something that is hard to understand.</a:t>
            </a:r>
          </a:p>
        </p:txBody>
      </p:sp>
      <p:sp>
        <p:nvSpPr>
          <p:cNvPr id="4" name="Oval 3"/>
          <p:cNvSpPr/>
          <p:nvPr/>
        </p:nvSpPr>
        <p:spPr>
          <a:xfrm>
            <a:off x="836612" y="2402532"/>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122574" y="3167846"/>
            <a:ext cx="10311024" cy="830997"/>
          </a:xfrm>
          <a:prstGeom prst="rect">
            <a:avLst/>
          </a:prstGeom>
        </p:spPr>
        <p:txBody>
          <a:bodyPr wrap="square">
            <a:spAutoFit/>
          </a:bodyPr>
          <a:lstStyle/>
          <a:p>
            <a:r>
              <a:rPr lang="en-US" sz="2400" b="1" dirty="0"/>
              <a:t>Projection or trajectory: </a:t>
            </a:r>
            <a:r>
              <a:rPr lang="en-US" sz="2400" dirty="0"/>
              <a:t>looking forward in time at what is likely to happen based on what has already happened. Often part of a model.</a:t>
            </a:r>
          </a:p>
        </p:txBody>
      </p:sp>
      <p:sp>
        <p:nvSpPr>
          <p:cNvPr id="17" name="Oval 16"/>
          <p:cNvSpPr/>
          <p:nvPr/>
        </p:nvSpPr>
        <p:spPr>
          <a:xfrm>
            <a:off x="820476" y="3354744"/>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47156" y="4271670"/>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056493" y="4135720"/>
            <a:ext cx="10915438" cy="830997"/>
          </a:xfrm>
          <a:prstGeom prst="rect">
            <a:avLst/>
          </a:prstGeom>
          <a:noFill/>
        </p:spPr>
        <p:txBody>
          <a:bodyPr wrap="square" rtlCol="0">
            <a:spAutoFit/>
          </a:bodyPr>
          <a:lstStyle/>
          <a:p>
            <a:r>
              <a:rPr lang="en-US" sz="2400" b="1" dirty="0"/>
              <a:t>Community Spread</a:t>
            </a:r>
            <a:r>
              <a:rPr lang="en-US" sz="2400" dirty="0"/>
              <a:t>: When a virus spreads from one person to other people within a community.</a:t>
            </a:r>
          </a:p>
        </p:txBody>
      </p:sp>
      <p:sp>
        <p:nvSpPr>
          <p:cNvPr id="21" name="Oval 20"/>
          <p:cNvSpPr/>
          <p:nvPr/>
        </p:nvSpPr>
        <p:spPr>
          <a:xfrm>
            <a:off x="825732" y="5223882"/>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101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3" grpId="0"/>
      <p:bldP spid="15"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itle 1"/>
          <p:cNvSpPr>
            <a:spLocks noGrp="1"/>
          </p:cNvSpPr>
          <p:nvPr>
            <p:ph type="title"/>
          </p:nvPr>
        </p:nvSpPr>
        <p:spPr>
          <a:xfrm>
            <a:off x="609441" y="605355"/>
            <a:ext cx="10969943" cy="1064673"/>
          </a:xfrm>
        </p:spPr>
        <p:txBody>
          <a:bodyPr>
            <a:normAutofit/>
          </a:bodyPr>
          <a:lstStyle/>
          <a:p>
            <a:pPr algn="ctr"/>
            <a:r>
              <a:rPr lang="en-US" sz="4000" dirty="0"/>
              <a:t>Matching</a:t>
            </a:r>
            <a:endParaRPr lang="en-US" sz="3100" dirty="0"/>
          </a:p>
        </p:txBody>
      </p:sp>
      <p:sp>
        <p:nvSpPr>
          <p:cNvPr id="12" name="Content Placeholder 2"/>
          <p:cNvSpPr>
            <a:spLocks noGrp="1"/>
          </p:cNvSpPr>
          <p:nvPr>
            <p:ph sz="half" idx="2"/>
          </p:nvPr>
        </p:nvSpPr>
        <p:spPr>
          <a:xfrm>
            <a:off x="303213" y="1524000"/>
            <a:ext cx="5691742" cy="4602163"/>
          </a:xfrm>
          <a:prstGeom prst="rect">
            <a:avLst/>
          </a:prstGeom>
        </p:spPr>
        <p:txBody>
          <a:bodyPr>
            <a:noAutofit/>
          </a:bodyPr>
          <a:lstStyle/>
          <a:p>
            <a:pPr marL="0" indent="0">
              <a:buNone/>
            </a:pPr>
            <a:r>
              <a:rPr lang="en-US" dirty="0"/>
              <a:t>         When a community works together to</a:t>
            </a:r>
          </a:p>
          <a:p>
            <a:pPr marL="0" indent="0">
              <a:buNone/>
            </a:pPr>
            <a:r>
              <a:rPr lang="en-US" dirty="0"/>
              <a:t>          prevent many people from getting sick</a:t>
            </a:r>
          </a:p>
          <a:p>
            <a:pPr marL="0" indent="0">
              <a:buNone/>
            </a:pPr>
            <a:endParaRPr lang="en-US" dirty="0"/>
          </a:p>
          <a:p>
            <a:pPr marL="0" indent="0">
              <a:buNone/>
            </a:pPr>
            <a:r>
              <a:rPr lang="en-US" dirty="0"/>
              <a:t>          A virus spreads from one person to   </a:t>
            </a:r>
          </a:p>
          <a:p>
            <a:pPr marL="0" indent="0">
              <a:buNone/>
            </a:pPr>
            <a:r>
              <a:rPr lang="en-US" dirty="0"/>
              <a:t>         other people inside a community</a:t>
            </a:r>
          </a:p>
          <a:p>
            <a:pPr marL="0" indent="0">
              <a:buNone/>
            </a:pPr>
            <a:endParaRPr lang="en-US" dirty="0"/>
          </a:p>
        </p:txBody>
      </p:sp>
      <p:sp>
        <p:nvSpPr>
          <p:cNvPr id="7" name="Content Placeholder 6"/>
          <p:cNvSpPr>
            <a:spLocks noGrp="1"/>
          </p:cNvSpPr>
          <p:nvPr>
            <p:ph sz="quarter" idx="4"/>
          </p:nvPr>
        </p:nvSpPr>
        <p:spPr>
          <a:xfrm>
            <a:off x="7085012" y="1524000"/>
            <a:ext cx="4494372" cy="4602163"/>
          </a:xfrm>
        </p:spPr>
        <p:txBody>
          <a:bodyPr/>
          <a:lstStyle/>
          <a:p>
            <a:pPr marL="0" indent="0">
              <a:buNone/>
            </a:pPr>
            <a:endParaRPr lang="en-US" b="1" dirty="0"/>
          </a:p>
          <a:p>
            <a:r>
              <a:rPr lang="en-US" b="1" dirty="0"/>
              <a:t>Community Mitigation</a:t>
            </a:r>
          </a:p>
          <a:p>
            <a:pPr marL="0" indent="0">
              <a:buNone/>
            </a:pPr>
            <a:endParaRPr lang="en-US" b="1" dirty="0"/>
          </a:p>
          <a:p>
            <a:r>
              <a:rPr lang="en-US" b="1" dirty="0"/>
              <a:t>Projection or trajectory</a:t>
            </a:r>
          </a:p>
          <a:p>
            <a:endParaRPr lang="en-US" b="1" dirty="0"/>
          </a:p>
          <a:p>
            <a:r>
              <a:rPr lang="en-US" b="1" dirty="0"/>
              <a:t>Model</a:t>
            </a:r>
          </a:p>
          <a:p>
            <a:endParaRPr lang="en-US" b="1" dirty="0"/>
          </a:p>
          <a:p>
            <a:r>
              <a:rPr lang="en-US" b="1" dirty="0"/>
              <a:t>Community spread</a:t>
            </a:r>
            <a:endParaRPr lang="en-US" dirty="0"/>
          </a:p>
        </p:txBody>
      </p:sp>
      <p:sp>
        <p:nvSpPr>
          <p:cNvPr id="3" name="Rectangle 2"/>
          <p:cNvSpPr/>
          <p:nvPr/>
        </p:nvSpPr>
        <p:spPr>
          <a:xfrm>
            <a:off x="867621" y="5076400"/>
            <a:ext cx="4743238" cy="830997"/>
          </a:xfrm>
          <a:prstGeom prst="rect">
            <a:avLst/>
          </a:prstGeom>
        </p:spPr>
        <p:txBody>
          <a:bodyPr wrap="square">
            <a:spAutoFit/>
          </a:bodyPr>
          <a:lstStyle/>
          <a:p>
            <a:r>
              <a:rPr lang="en-US" sz="2400" dirty="0"/>
              <a:t>A picture showing something that is hard to understand</a:t>
            </a:r>
          </a:p>
        </p:txBody>
      </p:sp>
      <p:sp>
        <p:nvSpPr>
          <p:cNvPr id="4" name="Oval 3"/>
          <p:cNvSpPr/>
          <p:nvPr/>
        </p:nvSpPr>
        <p:spPr>
          <a:xfrm>
            <a:off x="484322" y="1680645"/>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930879" y="3812564"/>
            <a:ext cx="4812569" cy="1200329"/>
          </a:xfrm>
          <a:prstGeom prst="rect">
            <a:avLst/>
          </a:prstGeom>
        </p:spPr>
        <p:txBody>
          <a:bodyPr wrap="square">
            <a:spAutoFit/>
          </a:bodyPr>
          <a:lstStyle/>
          <a:p>
            <a:r>
              <a:rPr lang="en-US" sz="2400" dirty="0"/>
              <a:t>Looking forward in time at what is likely to happen based on what has already happened. </a:t>
            </a:r>
          </a:p>
        </p:txBody>
      </p:sp>
      <p:sp>
        <p:nvSpPr>
          <p:cNvPr id="17" name="Oval 16"/>
          <p:cNvSpPr/>
          <p:nvPr/>
        </p:nvSpPr>
        <p:spPr>
          <a:xfrm>
            <a:off x="482415" y="3943793"/>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05000" y="5127412"/>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495141" y="2860686"/>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3060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“Flattening the Curve”</a:t>
            </a:r>
          </a:p>
        </p:txBody>
      </p:sp>
      <p:pic>
        <p:nvPicPr>
          <p:cNvPr id="4" name="zcxmcThVPuA"/>
          <p:cNvPicPr>
            <a:picLocks noGrp="1" noRot="1" noChangeAspect="1"/>
          </p:cNvPicPr>
          <p:nvPr>
            <p:ph idx="1"/>
            <a:videoFile r:link="rId1"/>
          </p:nvPr>
        </p:nvPicPr>
        <p:blipFill>
          <a:blip r:embed="rId3"/>
          <a:stretch>
            <a:fillRect/>
          </a:stretch>
        </p:blipFill>
        <p:spPr>
          <a:xfrm>
            <a:off x="1522412" y="1290637"/>
            <a:ext cx="9084733" cy="5110163"/>
          </a:xfrm>
          <a:prstGeom prst="rect">
            <a:avLst/>
          </a:prstGeom>
        </p:spPr>
      </p:pic>
    </p:spTree>
    <p:extLst>
      <p:ext uri="{BB962C8B-B14F-4D97-AF65-F5344CB8AC3E}">
        <p14:creationId xmlns:p14="http://schemas.microsoft.com/office/powerpoint/2010/main" val="3486477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711015" y="659606"/>
            <a:ext cx="10665221" cy="8643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4"/>
          <p:cNvSpPr>
            <a:spLocks noChangeArrowheads="1"/>
          </p:cNvSpPr>
          <p:nvPr/>
        </p:nvSpPr>
        <p:spPr bwMode="auto">
          <a:xfrm>
            <a:off x="711015" y="3810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Rectangle 14"/>
          <p:cNvSpPr/>
          <p:nvPr/>
        </p:nvSpPr>
        <p:spPr>
          <a:xfrm>
            <a:off x="711015" y="6104684"/>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a:spLocks noGrp="1"/>
          </p:cNvSpPr>
          <p:nvPr>
            <p:ph type="title"/>
          </p:nvPr>
        </p:nvSpPr>
        <p:spPr>
          <a:xfrm>
            <a:off x="455612" y="365125"/>
            <a:ext cx="11125200" cy="1325563"/>
          </a:xfrm>
        </p:spPr>
        <p:txBody>
          <a:bodyPr>
            <a:normAutofit/>
          </a:bodyPr>
          <a:lstStyle/>
          <a:p>
            <a:pPr algn="ctr"/>
            <a:r>
              <a:rPr lang="en-US" b="1" dirty="0"/>
              <a:t>30 days to Slow the Spread</a:t>
            </a:r>
          </a:p>
        </p:txBody>
      </p:sp>
      <p:sp>
        <p:nvSpPr>
          <p:cNvPr id="17" name="Content Placeholder 2"/>
          <p:cNvSpPr>
            <a:spLocks noGrp="1"/>
          </p:cNvSpPr>
          <p:nvPr>
            <p:ph idx="1"/>
          </p:nvPr>
        </p:nvSpPr>
        <p:spPr>
          <a:xfrm>
            <a:off x="838200" y="1676400"/>
            <a:ext cx="10538036" cy="4351338"/>
          </a:xfrm>
        </p:spPr>
        <p:txBody>
          <a:bodyPr/>
          <a:lstStyle/>
          <a:p>
            <a:r>
              <a:rPr lang="en-US" dirty="0"/>
              <a:t>Follow directions of the state and community</a:t>
            </a:r>
          </a:p>
          <a:p>
            <a:pPr marL="0" indent="0">
              <a:buNone/>
            </a:pPr>
            <a:endParaRPr lang="en-US" dirty="0"/>
          </a:p>
          <a:p>
            <a:r>
              <a:rPr lang="en-US" dirty="0"/>
              <a:t>Practice social distancing </a:t>
            </a:r>
          </a:p>
          <a:p>
            <a:endParaRPr lang="en-US" dirty="0"/>
          </a:p>
          <a:p>
            <a:r>
              <a:rPr lang="en-US" dirty="0"/>
              <a:t>Stay home as much as possible</a:t>
            </a:r>
          </a:p>
          <a:p>
            <a:endParaRPr lang="en-US" dirty="0"/>
          </a:p>
          <a:p>
            <a:r>
              <a:rPr lang="en-US" dirty="0"/>
              <a:t>Stay home if you or someone in your family is sick</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3556" y="2362200"/>
            <a:ext cx="2362602" cy="1182081"/>
          </a:xfrm>
          <a:prstGeom prst="rect">
            <a:avLst/>
          </a:prstGeom>
        </p:spPr>
      </p:pic>
      <p:pic>
        <p:nvPicPr>
          <p:cNvPr id="9" name="Picture 8"/>
          <p:cNvPicPr/>
          <p:nvPr/>
        </p:nvPicPr>
        <p:blipFill>
          <a:blip r:embed="rId3"/>
          <a:stretch>
            <a:fillRect/>
          </a:stretch>
        </p:blipFill>
        <p:spPr>
          <a:xfrm>
            <a:off x="7085012" y="3834459"/>
            <a:ext cx="1465580" cy="139255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9371012" y="1676400"/>
            <a:ext cx="847288" cy="847288"/>
          </a:xfrm>
          <a:prstGeom prst="rect">
            <a:avLst/>
          </a:prstGeom>
        </p:spPr>
      </p:pic>
      <p:sp>
        <p:nvSpPr>
          <p:cNvPr id="2" name="TextBox 1"/>
          <p:cNvSpPr txBox="1"/>
          <p:nvPr/>
        </p:nvSpPr>
        <p:spPr>
          <a:xfrm>
            <a:off x="5865812" y="3581400"/>
            <a:ext cx="3586238" cy="261610"/>
          </a:xfrm>
          <a:prstGeom prst="rect">
            <a:avLst/>
          </a:prstGeom>
          <a:noFill/>
        </p:spPr>
        <p:txBody>
          <a:bodyPr wrap="none" rtlCol="0">
            <a:spAutoFit/>
          </a:bodyPr>
          <a:lstStyle/>
          <a:p>
            <a:r>
              <a:rPr lang="en-US" sz="1100" dirty="0"/>
              <a:t>Hesperian, 2020-</a:t>
            </a:r>
            <a:r>
              <a:rPr lang="en-US" sz="1100" dirty="0">
                <a:hlinkClick r:id="rId5"/>
              </a:rPr>
              <a:t>https://en.hesperian.org/</a:t>
            </a:r>
            <a:r>
              <a:rPr lang="en-US" sz="1100" dirty="0" err="1">
                <a:hlinkClick r:id="rId5"/>
              </a:rPr>
              <a:t>hhg</a:t>
            </a:r>
            <a:r>
              <a:rPr lang="en-US" sz="1100" dirty="0">
                <a:hlinkClick r:id="rId5"/>
              </a:rPr>
              <a:t>/Coronavirus</a:t>
            </a:r>
            <a:endParaRPr lang="en-US" sz="1100" dirty="0"/>
          </a:p>
        </p:txBody>
      </p:sp>
    </p:spTree>
    <p:extLst>
      <p:ext uri="{BB962C8B-B14F-4D97-AF65-F5344CB8AC3E}">
        <p14:creationId xmlns:p14="http://schemas.microsoft.com/office/powerpoint/2010/main" val="2875489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736408" y="4191001"/>
            <a:ext cx="10639828" cy="838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05936" y="685801"/>
            <a:ext cx="10670301" cy="9563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11015" y="6019800"/>
            <a:ext cx="10665222" cy="4485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711015" y="609601"/>
            <a:ext cx="10665222" cy="1325563"/>
          </a:xfrm>
        </p:spPr>
        <p:txBody>
          <a:bodyPr>
            <a:normAutofit/>
          </a:bodyPr>
          <a:lstStyle/>
          <a:p>
            <a:pPr algn="ctr"/>
            <a:r>
              <a:rPr lang="en-US" sz="3600" dirty="0"/>
              <a:t>What to do if you feel sick? Juanita’s Dilemma</a:t>
            </a:r>
          </a:p>
        </p:txBody>
      </p:sp>
      <p:sp>
        <p:nvSpPr>
          <p:cNvPr id="10" name="Content Placeholder 2"/>
          <p:cNvSpPr>
            <a:spLocks noGrp="1"/>
          </p:cNvSpPr>
          <p:nvPr>
            <p:ph sz="quarter" idx="4294967295"/>
          </p:nvPr>
        </p:nvSpPr>
        <p:spPr>
          <a:xfrm>
            <a:off x="711015" y="4186053"/>
            <a:ext cx="11173090" cy="3738747"/>
          </a:xfrm>
          <a:prstGeom prst="rect">
            <a:avLst/>
          </a:prstGeom>
        </p:spPr>
        <p:txBody>
          <a:bodyPr>
            <a:normAutofit/>
          </a:bodyPr>
          <a:lstStyle/>
          <a:p>
            <a:pPr marL="0" indent="0">
              <a:buNone/>
            </a:pPr>
            <a:r>
              <a:rPr lang="en-US" sz="2400" dirty="0">
                <a:latin typeface="Arial" panose="020B0604020202020204" pitchFamily="34" charset="0"/>
                <a:cs typeface="Arial" panose="020B0604020202020204" pitchFamily="34" charset="0"/>
              </a:rPr>
              <a:t>She goes to the Center for Disease Control (CDC) website and reads</a:t>
            </a:r>
            <a:r>
              <a:rPr lang="en-US" sz="2800" dirty="0">
                <a:latin typeface="Arial" panose="020B0604020202020204" pitchFamily="34" charset="0"/>
                <a:cs typeface="Arial" panose="020B0604020202020204" pitchFamily="34" charset="0"/>
              </a:rPr>
              <a:t>:</a:t>
            </a:r>
          </a:p>
          <a:p>
            <a:pPr marL="0" indent="0">
              <a:buNone/>
            </a:pPr>
            <a:endParaRPr lang="en-US" b="1" dirty="0"/>
          </a:p>
          <a:p>
            <a:pPr marL="0" indent="0">
              <a:buNone/>
            </a:pPr>
            <a:r>
              <a:rPr lang="en-US" b="1" dirty="0"/>
              <a:t>“Stay in touch with your doctor</a:t>
            </a:r>
            <a:r>
              <a:rPr lang="en-US" dirty="0"/>
              <a:t>. Call before you get medical care”.</a:t>
            </a:r>
            <a:endParaRPr lang="en-US" dirty="0">
              <a:latin typeface="Arial" panose="020B0604020202020204" pitchFamily="34" charset="0"/>
              <a:cs typeface="Arial" panose="020B0604020202020204" pitchFamily="34" charset="0"/>
            </a:endParaRPr>
          </a:p>
        </p:txBody>
      </p:sp>
      <p:sp>
        <p:nvSpPr>
          <p:cNvPr id="11" name="Rectangle 10"/>
          <p:cNvSpPr/>
          <p:nvPr/>
        </p:nvSpPr>
        <p:spPr>
          <a:xfrm>
            <a:off x="736407" y="1789563"/>
            <a:ext cx="8308711" cy="2354491"/>
          </a:xfrm>
          <a:prstGeom prst="rect">
            <a:avLst/>
          </a:prstGeom>
        </p:spPr>
        <p:txBody>
          <a:bodyPr wrap="square">
            <a:spAutoFit/>
          </a:bodyPr>
          <a:lstStyle/>
          <a:p>
            <a:r>
              <a:rPr lang="en-US" sz="2100" dirty="0">
                <a:latin typeface="Arial" panose="020B0604020202020204" pitchFamily="34" charset="0"/>
                <a:cs typeface="Arial" panose="020B0604020202020204" pitchFamily="34" charset="0"/>
              </a:rPr>
              <a:t>The day after hearing the president Juanita went to work at the bank. She started coughing at work and she felt hot. She looked at the CoVid-19 poster on the wall at the bank. She saw that coughing, a fever, and shortness of breath are symptoms of the virus. Her boss told her to go home.  She knows if her mother caught CoVid-19 she could get very sick. Maybe she should go to her doctor or to the hospital instead.  </a:t>
            </a:r>
          </a:p>
        </p:txBody>
      </p:sp>
      <p:sp>
        <p:nvSpPr>
          <p:cNvPr id="15"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51" name="Picture 3" descr="Image result for bank teller woman images"/>
          <p:cNvPicPr>
            <a:picLocks noChangeAspect="1" noChangeArrowheads="1"/>
          </p:cNvPicPr>
          <p:nvPr/>
        </p:nvPicPr>
        <p:blipFill>
          <a:blip r:embed="rId2" cstate="print">
            <a:extLst>
              <a:ext uri="{28A0092B-C50C-407E-A947-70E740481C1C}">
                <a14:useLocalDpi xmlns:a14="http://schemas.microsoft.com/office/drawing/2010/main" val="0"/>
              </a:ext>
            </a:extLst>
          </a:blip>
          <a:srcRect l="26929" r="18202" b="4872"/>
          <a:stretch>
            <a:fillRect/>
          </a:stretch>
        </p:blipFill>
        <p:spPr bwMode="auto">
          <a:xfrm>
            <a:off x="9058137" y="1789563"/>
            <a:ext cx="2305082" cy="2249037"/>
          </a:xfrm>
          <a:prstGeom prst="ellipse">
            <a:avLst/>
          </a:prstGeom>
          <a:noFill/>
          <a:ln w="12700" algn="in">
            <a:solidFill>
              <a:srgbClr val="7992B1"/>
            </a:solidFill>
            <a:round/>
            <a:headEnd/>
            <a:tailEnd/>
          </a:ln>
          <a:effectLst>
            <a:outerShdw dist="99190" dir="3011666" algn="ctr" rotWithShape="0">
              <a:srgbClr val="0F243E">
                <a:alpha val="5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47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705936" y="4191000"/>
            <a:ext cx="10639828" cy="838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hlinkClick r:id="rId2"/>
              </a:rPr>
              <a:t>https://www.cdc.gov/coronavirus/2019-ncov/downloads/10Things.pdf</a:t>
            </a:r>
            <a:endParaRPr lang="en-US" sz="2400" dirty="0"/>
          </a:p>
        </p:txBody>
      </p:sp>
      <p:sp>
        <p:nvSpPr>
          <p:cNvPr id="13" name="Rectangle 12"/>
          <p:cNvSpPr/>
          <p:nvPr/>
        </p:nvSpPr>
        <p:spPr>
          <a:xfrm>
            <a:off x="705936" y="685801"/>
            <a:ext cx="10670301" cy="9563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711015" y="609601"/>
            <a:ext cx="10665222" cy="1325563"/>
          </a:xfrm>
        </p:spPr>
        <p:txBody>
          <a:bodyPr>
            <a:normAutofit/>
          </a:bodyPr>
          <a:lstStyle/>
          <a:p>
            <a:pPr algn="ctr"/>
            <a:r>
              <a:rPr lang="en-US" sz="3600" dirty="0"/>
              <a:t>Juanita Finds Some Answers</a:t>
            </a:r>
          </a:p>
        </p:txBody>
      </p:sp>
      <p:sp>
        <p:nvSpPr>
          <p:cNvPr id="10" name="Content Placeholder 2"/>
          <p:cNvSpPr>
            <a:spLocks noGrp="1"/>
          </p:cNvSpPr>
          <p:nvPr>
            <p:ph sz="quarter" idx="4294967295"/>
          </p:nvPr>
        </p:nvSpPr>
        <p:spPr>
          <a:xfrm>
            <a:off x="711015" y="5029200"/>
            <a:ext cx="11173090" cy="2895599"/>
          </a:xfrm>
          <a:prstGeom prst="rect">
            <a:avLst/>
          </a:prstGeom>
        </p:spPr>
        <p:txBody>
          <a:bodyPr>
            <a:normAutofit/>
          </a:bodyPr>
          <a:lstStyle/>
          <a:p>
            <a:pPr marL="0" indent="0">
              <a:buNone/>
            </a:pPr>
            <a:r>
              <a:rPr lang="en-US" dirty="0">
                <a:latin typeface="Arial" panose="020B0604020202020204" pitchFamily="34" charset="0"/>
                <a:cs typeface="Arial" panose="020B0604020202020204" pitchFamily="34" charset="0"/>
              </a:rPr>
              <a:t>Before we see what Juanita found out let’s look at the words we need.</a:t>
            </a:r>
          </a:p>
        </p:txBody>
      </p:sp>
      <p:sp>
        <p:nvSpPr>
          <p:cNvPr id="11" name="Rectangle 10"/>
          <p:cNvSpPr/>
          <p:nvPr/>
        </p:nvSpPr>
        <p:spPr>
          <a:xfrm>
            <a:off x="3351212" y="1813342"/>
            <a:ext cx="8229600" cy="2031325"/>
          </a:xfrm>
          <a:prstGeom prst="rect">
            <a:avLst/>
          </a:prstGeom>
        </p:spPr>
        <p:txBody>
          <a:bodyPr wrap="square">
            <a:spAutoFit/>
          </a:bodyPr>
          <a:lstStyle/>
          <a:p>
            <a:r>
              <a:rPr lang="en-US" sz="2100" dirty="0">
                <a:latin typeface="Arial" panose="020B0604020202020204" pitchFamily="34" charset="0"/>
                <a:cs typeface="Arial" panose="020B0604020202020204" pitchFamily="34" charset="0"/>
              </a:rPr>
              <a:t>Juanita calls her doctor.  He says she may have CoVid-19 but it is very mild. He tells her to go home to rest and call him tomorrow to let him know how she is. Then he will decide if she needs to get tested. She says she is worried about her mother. He tells her how to protect her mother and sends her back to the CDC website to help her remember what to do. This is where he sends her.</a:t>
            </a:r>
          </a:p>
        </p:txBody>
      </p:sp>
      <p:sp>
        <p:nvSpPr>
          <p:cNvPr id="15"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051" name="Picture 3" descr="Image result for bank teller woman images"/>
          <p:cNvPicPr>
            <a:picLocks noChangeAspect="1" noChangeArrowheads="1"/>
          </p:cNvPicPr>
          <p:nvPr/>
        </p:nvPicPr>
        <p:blipFill>
          <a:blip r:embed="rId3" cstate="print">
            <a:extLst>
              <a:ext uri="{28A0092B-C50C-407E-A947-70E740481C1C}">
                <a14:useLocalDpi xmlns:a14="http://schemas.microsoft.com/office/drawing/2010/main" val="0"/>
              </a:ext>
            </a:extLst>
          </a:blip>
          <a:srcRect l="26929" r="18202" b="4872"/>
          <a:stretch>
            <a:fillRect/>
          </a:stretch>
        </p:blipFill>
        <p:spPr bwMode="auto">
          <a:xfrm>
            <a:off x="802373" y="1789563"/>
            <a:ext cx="2305082" cy="2249037"/>
          </a:xfrm>
          <a:prstGeom prst="ellipse">
            <a:avLst/>
          </a:prstGeom>
          <a:noFill/>
          <a:ln w="12700" algn="in">
            <a:solidFill>
              <a:srgbClr val="7992B1"/>
            </a:solidFill>
            <a:round/>
            <a:headEnd/>
            <a:tailEnd/>
          </a:ln>
          <a:effectLst>
            <a:outerShdw dist="99190" dir="3011666" algn="ctr" rotWithShape="0">
              <a:srgbClr val="0F243E">
                <a:alpha val="5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552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11015" y="888206"/>
            <a:ext cx="10665221" cy="11691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1015" y="381000"/>
            <a:ext cx="10360501"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11015" y="6096000"/>
            <a:ext cx="10665222" cy="3723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4"/>
          <p:cNvSpPr>
            <a:spLocks noChangeArrowheads="1"/>
          </p:cNvSpPr>
          <p:nvPr/>
        </p:nvSpPr>
        <p:spPr bwMode="auto">
          <a:xfrm>
            <a:off x="711015" y="609600"/>
            <a:ext cx="10665221" cy="278606"/>
          </a:xfrm>
          <a:prstGeom prst="rect">
            <a:avLst/>
          </a:prstGeom>
          <a:solidFill>
            <a:srgbClr val="66003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itle 1"/>
          <p:cNvSpPr>
            <a:spLocks noGrp="1"/>
          </p:cNvSpPr>
          <p:nvPr>
            <p:ph type="title"/>
          </p:nvPr>
        </p:nvSpPr>
        <p:spPr>
          <a:xfrm>
            <a:off x="687575" y="888207"/>
            <a:ext cx="10688662" cy="1237673"/>
          </a:xfrm>
        </p:spPr>
        <p:txBody>
          <a:bodyPr>
            <a:normAutofit/>
          </a:bodyPr>
          <a:lstStyle/>
          <a:p>
            <a:pPr algn="ctr"/>
            <a:r>
              <a:rPr lang="en-US" sz="4000" dirty="0"/>
              <a:t>Here are some important words</a:t>
            </a:r>
            <a:br>
              <a:rPr lang="en-US" sz="4000" dirty="0"/>
            </a:br>
            <a:r>
              <a:rPr lang="en-US" sz="3100" dirty="0"/>
              <a:t>(let’s read them together)</a:t>
            </a:r>
          </a:p>
        </p:txBody>
      </p:sp>
      <p:sp>
        <p:nvSpPr>
          <p:cNvPr id="12" name="Content Placeholder 2"/>
          <p:cNvSpPr>
            <a:spLocks noGrp="1"/>
          </p:cNvSpPr>
          <p:nvPr>
            <p:ph sz="quarter" idx="4294967295"/>
          </p:nvPr>
        </p:nvSpPr>
        <p:spPr>
          <a:xfrm>
            <a:off x="1137324" y="5207063"/>
            <a:ext cx="10520998" cy="1164260"/>
          </a:xfrm>
          <a:prstGeom prst="rect">
            <a:avLst/>
          </a:prstGeom>
        </p:spPr>
        <p:txBody>
          <a:bodyPr>
            <a:noAutofit/>
          </a:bodyPr>
          <a:lstStyle/>
          <a:p>
            <a:pPr marL="0" indent="0">
              <a:buNone/>
            </a:pPr>
            <a:r>
              <a:rPr lang="en-US" sz="2400" b="1" dirty="0"/>
              <a:t>Worse:  </a:t>
            </a:r>
            <a:r>
              <a:rPr lang="en-US" sz="2400" u="sng" dirty="0"/>
              <a:t>more</a:t>
            </a:r>
            <a:r>
              <a:rPr lang="en-US" sz="2400" dirty="0"/>
              <a:t> “bad” than before </a:t>
            </a:r>
            <a:br>
              <a:rPr lang="en-US" dirty="0"/>
            </a:br>
            <a:endParaRPr lang="en-US" dirty="0"/>
          </a:p>
        </p:txBody>
      </p:sp>
      <p:sp>
        <p:nvSpPr>
          <p:cNvPr id="3" name="Rectangle 2"/>
          <p:cNvSpPr/>
          <p:nvPr/>
        </p:nvSpPr>
        <p:spPr>
          <a:xfrm>
            <a:off x="1065212" y="2286000"/>
            <a:ext cx="10665222" cy="461665"/>
          </a:xfrm>
          <a:prstGeom prst="rect">
            <a:avLst/>
          </a:prstGeom>
        </p:spPr>
        <p:txBody>
          <a:bodyPr wrap="square">
            <a:spAutoFit/>
          </a:bodyPr>
          <a:lstStyle/>
          <a:p>
            <a:r>
              <a:rPr lang="en-US" sz="2400" b="1" dirty="0"/>
              <a:t>Monitor: </a:t>
            </a:r>
            <a:r>
              <a:rPr lang="en-US" sz="2400" dirty="0"/>
              <a:t>to check on something often (taking your temperature to see if it changes)</a:t>
            </a:r>
          </a:p>
        </p:txBody>
      </p:sp>
      <p:sp>
        <p:nvSpPr>
          <p:cNvPr id="4" name="Oval 3"/>
          <p:cNvSpPr/>
          <p:nvPr/>
        </p:nvSpPr>
        <p:spPr>
          <a:xfrm>
            <a:off x="836612" y="2402532"/>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065212" y="2895600"/>
            <a:ext cx="10311024" cy="461665"/>
          </a:xfrm>
          <a:prstGeom prst="rect">
            <a:avLst/>
          </a:prstGeom>
        </p:spPr>
        <p:txBody>
          <a:bodyPr wrap="square">
            <a:spAutoFit/>
          </a:bodyPr>
          <a:lstStyle/>
          <a:p>
            <a:r>
              <a:rPr lang="en-US" sz="2400" b="1" dirty="0"/>
              <a:t>Hydrated: </a:t>
            </a:r>
            <a:r>
              <a:rPr lang="en-US" sz="2400" dirty="0"/>
              <a:t>keeping water in your body to help fight a virus</a:t>
            </a:r>
          </a:p>
        </p:txBody>
      </p:sp>
      <p:sp>
        <p:nvSpPr>
          <p:cNvPr id="16" name="Rectangle 15"/>
          <p:cNvSpPr/>
          <p:nvPr/>
        </p:nvSpPr>
        <p:spPr>
          <a:xfrm>
            <a:off x="1137324" y="3537119"/>
            <a:ext cx="9919674" cy="1569660"/>
          </a:xfrm>
          <a:prstGeom prst="rect">
            <a:avLst/>
          </a:prstGeom>
        </p:spPr>
        <p:txBody>
          <a:bodyPr wrap="square">
            <a:spAutoFit/>
          </a:bodyPr>
          <a:lstStyle/>
          <a:p>
            <a:pPr lvl="0" fontAlgn="base"/>
            <a:r>
              <a:rPr lang="en-US" sz="2400" b="1" dirty="0"/>
              <a:t>Separate</a:t>
            </a:r>
            <a:r>
              <a:rPr lang="en-US" sz="2400" dirty="0"/>
              <a:t> (“SEH-</a:t>
            </a:r>
            <a:r>
              <a:rPr lang="en-US" sz="2400" dirty="0" err="1"/>
              <a:t>puh</a:t>
            </a:r>
            <a:r>
              <a:rPr lang="en-US" sz="2400" dirty="0"/>
              <a:t>-r</a:t>
            </a:r>
            <a:r>
              <a:rPr lang="en-US" sz="2400" i="1" u="sng" dirty="0"/>
              <a:t>ate</a:t>
            </a:r>
            <a:r>
              <a:rPr lang="en-US" sz="2400" dirty="0"/>
              <a:t>”) = (verb) to divide; to move away from:  “</a:t>
            </a:r>
            <a:r>
              <a:rPr lang="en-US" sz="2400" i="1" dirty="0"/>
              <a:t>Separate</a:t>
            </a:r>
            <a:r>
              <a:rPr lang="en-US" sz="2400" dirty="0"/>
              <a:t> yourself from the family. Stay in different bedrooms.”</a:t>
            </a:r>
          </a:p>
          <a:p>
            <a:r>
              <a:rPr lang="en-US" sz="2400" b="1" dirty="0"/>
              <a:t>Separate</a:t>
            </a:r>
            <a:r>
              <a:rPr lang="en-US" sz="2400" dirty="0"/>
              <a:t> (“SEH-</a:t>
            </a:r>
            <a:r>
              <a:rPr lang="en-US" sz="2400" dirty="0" err="1"/>
              <a:t>pruht</a:t>
            </a:r>
            <a:r>
              <a:rPr lang="en-US" sz="2400" dirty="0"/>
              <a:t>”) = (adjective) divided; away from: “Use </a:t>
            </a:r>
            <a:r>
              <a:rPr lang="en-US" sz="2400" i="1" dirty="0"/>
              <a:t>separate</a:t>
            </a:r>
            <a:r>
              <a:rPr lang="en-US" sz="2400" dirty="0"/>
              <a:t> bathrooms. Use a different bathroom.”</a:t>
            </a:r>
          </a:p>
        </p:txBody>
      </p:sp>
      <p:sp>
        <p:nvSpPr>
          <p:cNvPr id="17" name="Oval 16"/>
          <p:cNvSpPr/>
          <p:nvPr/>
        </p:nvSpPr>
        <p:spPr>
          <a:xfrm>
            <a:off x="831214" y="3090564"/>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867173" y="4392628"/>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831214" y="5257800"/>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833410" y="3713650"/>
            <a:ext cx="228600" cy="228600"/>
          </a:xfrm>
          <a:prstGeom prst="ellips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8383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xEl>
                                              <p:pRg st="0" end="0"/>
                                            </p:txEl>
                                          </p:spTgt>
                                        </p:tgtEl>
                                        <p:attrNameLst>
                                          <p:attrName>style.visibility</p:attrName>
                                        </p:attrNameLst>
                                      </p:cBhvr>
                                      <p:to>
                                        <p:strVal val="visible"/>
                                      </p:to>
                                    </p:set>
                                    <p:animEffect transition="in" filter="fade">
                                      <p:cBhvr>
                                        <p:cTn id="33"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3" grpId="0"/>
      <p:bldP spid="4" grpId="0" animBg="1"/>
      <p:bldP spid="15" grpId="0"/>
      <p:bldP spid="16" grpId="0"/>
      <p:bldP spid="17" grpId="0" animBg="1"/>
      <p:bldP spid="1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17233</TotalTime>
  <Words>1596</Words>
  <Application>Microsoft Office PowerPoint</Application>
  <PresentationFormat>Custom</PresentationFormat>
  <Paragraphs>146</Paragraphs>
  <Slides>24</Slides>
  <Notes>0</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PowerPoint Presentation</vt:lpstr>
      <vt:lpstr>30 days to slow the spread. Juanita &amp; Frank</vt:lpstr>
      <vt:lpstr>Now let’s Look at some science words  (let’s read them together and I will explain them)</vt:lpstr>
      <vt:lpstr>Matching</vt:lpstr>
      <vt:lpstr>“Flattening the Curve”</vt:lpstr>
      <vt:lpstr>30 days to Slow the Spread</vt:lpstr>
      <vt:lpstr>What to do if you feel sick? Juanita’s Dilemma</vt:lpstr>
      <vt:lpstr>Juanita Finds Some Answers</vt:lpstr>
      <vt:lpstr>Here are some important words (let’s read them together)</vt:lpstr>
      <vt:lpstr>Fill in the Blank a. monitor        b. separate (SEH pur-ra’te)        c. separate (SEH-pruht)         d. hydrated              e.  worse</vt:lpstr>
      <vt:lpstr>Let’s Look at the website the Dr. sent Juanita to:</vt:lpstr>
      <vt:lpstr>PowerPoint Presentation</vt:lpstr>
      <vt:lpstr>PowerPoint Presentation</vt:lpstr>
      <vt:lpstr>PowerPoint Presentation</vt:lpstr>
      <vt:lpstr>Juanita looked up the words and this is what they mean</vt:lpstr>
      <vt:lpstr>Matching</vt:lpstr>
      <vt:lpstr>What to do? Use “Chat”     to write your answer</vt:lpstr>
      <vt:lpstr>What to Do When Someone is Sick</vt:lpstr>
      <vt:lpstr>PowerPoint Presentation</vt:lpstr>
      <vt:lpstr>Homework: Make a plan for your house  in case someone gets sick</vt:lpstr>
      <vt:lpstr>Questions from last week</vt:lpstr>
      <vt:lpstr>What questions do you have about COVID-19?</vt:lpstr>
      <vt:lpstr>Next Coronavirus Topic: How do I use the computer to talk to a health care provider? &amp; the CARES act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Evans</dc:creator>
  <cp:lastModifiedBy>Heather Surrency</cp:lastModifiedBy>
  <cp:revision>682</cp:revision>
  <cp:lastPrinted>2020-03-04T16:14:37Z</cp:lastPrinted>
  <dcterms:created xsi:type="dcterms:W3CDTF">2015-04-27T14:15:46Z</dcterms:created>
  <dcterms:modified xsi:type="dcterms:W3CDTF">2020-05-05T18:01:29Z</dcterms:modified>
</cp:coreProperties>
</file>